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44" r:id="rId5"/>
    <p:sldId id="345" r:id="rId6"/>
    <p:sldId id="336" r:id="rId7"/>
    <p:sldId id="337" r:id="rId8"/>
    <p:sldId id="339" r:id="rId9"/>
    <p:sldId id="340" r:id="rId10"/>
    <p:sldId id="382" r:id="rId11"/>
    <p:sldId id="387" r:id="rId12"/>
    <p:sldId id="393" r:id="rId13"/>
    <p:sldId id="394" r:id="rId14"/>
    <p:sldId id="392" r:id="rId15"/>
    <p:sldId id="395" r:id="rId16"/>
    <p:sldId id="363" r:id="rId17"/>
    <p:sldId id="396" r:id="rId18"/>
    <p:sldId id="402" r:id="rId19"/>
    <p:sldId id="397" r:id="rId20"/>
    <p:sldId id="398" r:id="rId21"/>
    <p:sldId id="399" r:id="rId22"/>
    <p:sldId id="401" r:id="rId23"/>
    <p:sldId id="400" r:id="rId24"/>
    <p:sldId id="346" r:id="rId25"/>
    <p:sldId id="403" r:id="rId2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ainer Walz Del Valle" initials="RWDV" lastIdx="1" clrIdx="6">
    <p:extLst/>
  </p:cmAuthor>
  <p:cmAuthor id="1" name="Adrian Cervantes" initials="AC" lastIdx="1" clrIdx="0">
    <p:extLst/>
  </p:cmAuthor>
  <p:cmAuthor id="2" name="Adrian Cervantes" initials="AC [2]" lastIdx="1" clrIdx="1">
    <p:extLst/>
  </p:cmAuthor>
  <p:cmAuthor id="3" name="Adrian Cervantes" initials="AC [3]" lastIdx="1" clrIdx="2">
    <p:extLst/>
  </p:cmAuthor>
  <p:cmAuthor id="4" name="Adrian Cervantes" initials="AC [4]" lastIdx="1" clrIdx="3">
    <p:extLst/>
  </p:cmAuthor>
  <p:cmAuthor id="5" name="Norma Enriquez" initials="NE" lastIdx="7" clrIdx="4">
    <p:extLst/>
  </p:cmAuthor>
  <p:cmAuthor id="6" name=" " initials="" lastIdx="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2" autoAdjust="0"/>
    <p:restoredTop sz="92620" autoAdjust="0"/>
  </p:normalViewPr>
  <p:slideViewPr>
    <p:cSldViewPr>
      <p:cViewPr varScale="1">
        <p:scale>
          <a:sx n="69" d="100"/>
          <a:sy n="69" d="100"/>
        </p:scale>
        <p:origin x="17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d0ffb23a-d74c-4a5c-aa15-09c4024ac9ca" providerId="ADAL" clId="{4DECCE2E-6862-4CF7-93C1-C3E96B5B217A}"/>
    <pc:docChg chg="custSel modSld">
      <pc:chgData name=" " userId="d0ffb23a-d74c-4a5c-aa15-09c4024ac9ca" providerId="ADAL" clId="{4DECCE2E-6862-4CF7-93C1-C3E96B5B217A}" dt="2017-09-20T17:55:58.060" v="1078" actId="20577"/>
      <pc:docMkLst>
        <pc:docMk/>
      </pc:docMkLst>
      <pc:sldChg chg="modNotesTx">
        <pc:chgData name=" " userId="d0ffb23a-d74c-4a5c-aa15-09c4024ac9ca" providerId="ADAL" clId="{4DECCE2E-6862-4CF7-93C1-C3E96B5B217A}" dt="2017-09-20T17:54:58.559" v="1075" actId="20577"/>
        <pc:sldMkLst>
          <pc:docMk/>
          <pc:sldMk cId="787478732" sldId="382"/>
        </pc:sldMkLst>
      </pc:sldChg>
      <pc:sldChg chg="modSp modNotesTx">
        <pc:chgData name=" " userId="d0ffb23a-d74c-4a5c-aa15-09c4024ac9ca" providerId="ADAL" clId="{4DECCE2E-6862-4CF7-93C1-C3E96B5B217A}" dt="2017-09-20T17:55:58.060" v="1078" actId="20577"/>
        <pc:sldMkLst>
          <pc:docMk/>
          <pc:sldMk cId="273696203" sldId="387"/>
        </pc:sldMkLst>
        <pc:spChg chg="mod">
          <ac:chgData name=" " userId="d0ffb23a-d74c-4a5c-aa15-09c4024ac9ca" providerId="ADAL" clId="{4DECCE2E-6862-4CF7-93C1-C3E96B5B217A}" dt="2017-09-20T17:55:29.951" v="1077" actId="20577"/>
          <ac:spMkLst>
            <pc:docMk/>
            <pc:sldMk cId="273696203" sldId="387"/>
            <ac:spMk id="8" creationId="{00000000-0000-0000-0000-000000000000}"/>
          </ac:spMkLst>
        </pc:spChg>
      </pc:sldChg>
      <pc:sldChg chg="modSp modNotesTx">
        <pc:chgData name=" " userId="d0ffb23a-d74c-4a5c-aa15-09c4024ac9ca" providerId="ADAL" clId="{4DECCE2E-6862-4CF7-93C1-C3E96B5B217A}" dt="2017-09-20T17:24:16.461" v="891" actId="20577"/>
        <pc:sldMkLst>
          <pc:docMk/>
          <pc:sldMk cId="3344089517" sldId="393"/>
        </pc:sldMkLst>
        <pc:spChg chg="mod">
          <ac:chgData name=" " userId="d0ffb23a-d74c-4a5c-aa15-09c4024ac9ca" providerId="ADAL" clId="{4DECCE2E-6862-4CF7-93C1-C3E96B5B217A}" dt="2017-09-20T16:44:06.533" v="161" actId="13926"/>
          <ac:spMkLst>
            <pc:docMk/>
            <pc:sldMk cId="3344089517" sldId="393"/>
            <ac:spMk id="8" creationId="{00000000-0000-0000-0000-000000000000}"/>
          </ac:spMkLst>
        </pc:spChg>
      </pc:sldChg>
      <pc:sldChg chg="modSp modNotesTx">
        <pc:chgData name=" " userId="d0ffb23a-d74c-4a5c-aa15-09c4024ac9ca" providerId="ADAL" clId="{4DECCE2E-6862-4CF7-93C1-C3E96B5B217A}" dt="2017-09-20T16:43:54.842" v="148" actId="20577"/>
        <pc:sldMkLst>
          <pc:docMk/>
          <pc:sldMk cId="394353857" sldId="394"/>
        </pc:sldMkLst>
        <pc:spChg chg="mod">
          <ac:chgData name=" " userId="d0ffb23a-d74c-4a5c-aa15-09c4024ac9ca" providerId="ADAL" clId="{4DECCE2E-6862-4CF7-93C1-C3E96B5B217A}" dt="2017-09-20T16:43:54.842" v="148" actId="20577"/>
          <ac:spMkLst>
            <pc:docMk/>
            <pc:sldMk cId="394353857" sldId="394"/>
            <ac:spMk id="8" creationId="{00000000-0000-0000-0000-000000000000}"/>
          </ac:spMkLst>
        </pc:spChg>
      </pc:sldChg>
      <pc:sldChg chg="modSp modNotesTx">
        <pc:chgData name=" " userId="d0ffb23a-d74c-4a5c-aa15-09c4024ac9ca" providerId="ADAL" clId="{4DECCE2E-6862-4CF7-93C1-C3E96B5B217A}" dt="2017-09-20T17:14:35.118" v="870" actId="13926"/>
        <pc:sldMkLst>
          <pc:docMk/>
          <pc:sldMk cId="3683769074" sldId="396"/>
        </pc:sldMkLst>
        <pc:spChg chg="mod">
          <ac:chgData name=" " userId="d0ffb23a-d74c-4a5c-aa15-09c4024ac9ca" providerId="ADAL" clId="{4DECCE2E-6862-4CF7-93C1-C3E96B5B217A}" dt="2017-09-20T17:14:35.118" v="870" actId="13926"/>
          <ac:spMkLst>
            <pc:docMk/>
            <pc:sldMk cId="3683769074" sldId="396"/>
            <ac:spMk id="8" creationId="{00000000-0000-0000-0000-000000000000}"/>
          </ac:spMkLst>
        </pc:spChg>
      </pc:sldChg>
      <pc:sldChg chg="modNotesTx">
        <pc:chgData name=" " userId="d0ffb23a-d74c-4a5c-aa15-09c4024ac9ca" providerId="ADAL" clId="{4DECCE2E-6862-4CF7-93C1-C3E96B5B217A}" dt="2017-09-20T17:52:47.119" v="1062" actId="20577"/>
        <pc:sldMkLst>
          <pc:docMk/>
          <pc:sldMk cId="3612565116" sldId="397"/>
        </pc:sldMkLst>
      </pc:sldChg>
    </pc:docChg>
  </pc:docChgLst>
  <pc:docChgLst>
    <pc:chgData name="Norma Enriquez" userId="2aae66c2-de24-433e-b186-e1672ddc049b" providerId="ADAL" clId="{5BF5B361-4FCC-4004-A8AC-0E3079703337}"/>
    <pc:docChg chg="custSel modSld">
      <pc:chgData name="Norma Enriquez" userId="2aae66c2-de24-433e-b186-e1672ddc049b" providerId="ADAL" clId="{5BF5B361-4FCC-4004-A8AC-0E3079703337}" dt="2017-09-21T18:55:48.668" v="23" actId="123"/>
      <pc:docMkLst>
        <pc:docMk/>
      </pc:docMkLst>
      <pc:sldChg chg="modSp">
        <pc:chgData name="Norma Enriquez" userId="2aae66c2-de24-433e-b186-e1672ddc049b" providerId="ADAL" clId="{5BF5B361-4FCC-4004-A8AC-0E3079703337}" dt="2017-09-21T18:55:42.445" v="21" actId="123"/>
        <pc:sldMkLst>
          <pc:docMk/>
          <pc:sldMk cId="2049666691" sldId="363"/>
        </pc:sldMkLst>
        <pc:spChg chg="mod">
          <ac:chgData name="Norma Enriquez" userId="2aae66c2-de24-433e-b186-e1672ddc049b" providerId="ADAL" clId="{5BF5B361-4FCC-4004-A8AC-0E3079703337}" dt="2017-09-21T18:55:42.445" v="21" actId="123"/>
          <ac:spMkLst>
            <pc:docMk/>
            <pc:sldMk cId="2049666691" sldId="363"/>
            <ac:spMk id="8" creationId="{00000000-0000-0000-0000-000000000000}"/>
          </ac:spMkLst>
        </pc:spChg>
      </pc:sldChg>
      <pc:sldChg chg="delSp">
        <pc:chgData name="Norma Enriquez" userId="2aae66c2-de24-433e-b186-e1672ddc049b" providerId="ADAL" clId="{5BF5B361-4FCC-4004-A8AC-0E3079703337}" dt="2017-09-21T18:52:54.704" v="0" actId="478"/>
        <pc:sldMkLst>
          <pc:docMk/>
          <pc:sldMk cId="787478732" sldId="382"/>
        </pc:sldMkLst>
        <pc:spChg chg="del">
          <ac:chgData name="Norma Enriquez" userId="2aae66c2-de24-433e-b186-e1672ddc049b" providerId="ADAL" clId="{5BF5B361-4FCC-4004-A8AC-0E3079703337}" dt="2017-09-21T18:52:54.704" v="0" actId="478"/>
          <ac:spMkLst>
            <pc:docMk/>
            <pc:sldMk cId="787478732" sldId="382"/>
            <ac:spMk id="6" creationId="{00000000-0000-0000-0000-000000000000}"/>
          </ac:spMkLst>
        </pc:spChg>
      </pc:sldChg>
      <pc:sldChg chg="delSp modSp">
        <pc:chgData name="Norma Enriquez" userId="2aae66c2-de24-433e-b186-e1672ddc049b" providerId="ADAL" clId="{5BF5B361-4FCC-4004-A8AC-0E3079703337}" dt="2017-09-21T18:55:29.078" v="19" actId="123"/>
        <pc:sldMkLst>
          <pc:docMk/>
          <pc:sldMk cId="273696203" sldId="387"/>
        </pc:sldMkLst>
        <pc:spChg chg="del mod">
          <ac:chgData name="Norma Enriquez" userId="2aae66c2-de24-433e-b186-e1672ddc049b" providerId="ADAL" clId="{5BF5B361-4FCC-4004-A8AC-0E3079703337}" dt="2017-09-21T18:53:03.083" v="2" actId="478"/>
          <ac:spMkLst>
            <pc:docMk/>
            <pc:sldMk cId="273696203" sldId="387"/>
            <ac:spMk id="6" creationId="{00000000-0000-0000-0000-000000000000}"/>
          </ac:spMkLst>
        </pc:spChg>
        <pc:spChg chg="mod">
          <ac:chgData name="Norma Enriquez" userId="2aae66c2-de24-433e-b186-e1672ddc049b" providerId="ADAL" clId="{5BF5B361-4FCC-4004-A8AC-0E3079703337}" dt="2017-09-21T18:55:29.078" v="19" actId="123"/>
          <ac:spMkLst>
            <pc:docMk/>
            <pc:sldMk cId="273696203" sldId="387"/>
            <ac:spMk id="8" creationId="{00000000-0000-0000-0000-000000000000}"/>
          </ac:spMkLst>
        </pc:spChg>
      </pc:sldChg>
      <pc:sldChg chg="delSp modSp">
        <pc:chgData name="Norma Enriquez" userId="2aae66c2-de24-433e-b186-e1672ddc049b" providerId="ADAL" clId="{5BF5B361-4FCC-4004-A8AC-0E3079703337}" dt="2017-09-21T18:53:13.645" v="4" actId="13926"/>
        <pc:sldMkLst>
          <pc:docMk/>
          <pc:sldMk cId="3344089517" sldId="393"/>
        </pc:sldMkLst>
        <pc:spChg chg="del">
          <ac:chgData name="Norma Enriquez" userId="2aae66c2-de24-433e-b186-e1672ddc049b" providerId="ADAL" clId="{5BF5B361-4FCC-4004-A8AC-0E3079703337}" dt="2017-09-21T18:53:07.675" v="3" actId="478"/>
          <ac:spMkLst>
            <pc:docMk/>
            <pc:sldMk cId="3344089517" sldId="393"/>
            <ac:spMk id="6" creationId="{00000000-0000-0000-0000-000000000000}"/>
          </ac:spMkLst>
        </pc:spChg>
        <pc:spChg chg="mod">
          <ac:chgData name="Norma Enriquez" userId="2aae66c2-de24-433e-b186-e1672ddc049b" providerId="ADAL" clId="{5BF5B361-4FCC-4004-A8AC-0E3079703337}" dt="2017-09-21T18:53:13.645" v="4" actId="13926"/>
          <ac:spMkLst>
            <pc:docMk/>
            <pc:sldMk cId="3344089517" sldId="393"/>
            <ac:spMk id="8" creationId="{00000000-0000-0000-0000-000000000000}"/>
          </ac:spMkLst>
        </pc:spChg>
      </pc:sldChg>
      <pc:sldChg chg="delSp">
        <pc:chgData name="Norma Enriquez" userId="2aae66c2-de24-433e-b186-e1672ddc049b" providerId="ADAL" clId="{5BF5B361-4FCC-4004-A8AC-0E3079703337}" dt="2017-09-21T18:53:19.851" v="5" actId="478"/>
        <pc:sldMkLst>
          <pc:docMk/>
          <pc:sldMk cId="394353857" sldId="394"/>
        </pc:sldMkLst>
        <pc:spChg chg="del">
          <ac:chgData name="Norma Enriquez" userId="2aae66c2-de24-433e-b186-e1672ddc049b" providerId="ADAL" clId="{5BF5B361-4FCC-4004-A8AC-0E3079703337}" dt="2017-09-21T18:53:19.851" v="5" actId="478"/>
          <ac:spMkLst>
            <pc:docMk/>
            <pc:sldMk cId="394353857" sldId="394"/>
            <ac:spMk id="6" creationId="{00000000-0000-0000-0000-000000000000}"/>
          </ac:spMkLst>
        </pc:spChg>
      </pc:sldChg>
      <pc:sldChg chg="modSp">
        <pc:chgData name="Norma Enriquez" userId="2aae66c2-de24-433e-b186-e1672ddc049b" providerId="ADAL" clId="{5BF5B361-4FCC-4004-A8AC-0E3079703337}" dt="2017-09-21T18:55:48.668" v="23" actId="123"/>
        <pc:sldMkLst>
          <pc:docMk/>
          <pc:sldMk cId="3683769074" sldId="396"/>
        </pc:sldMkLst>
        <pc:spChg chg="mod">
          <ac:chgData name="Norma Enriquez" userId="2aae66c2-de24-433e-b186-e1672ddc049b" providerId="ADAL" clId="{5BF5B361-4FCC-4004-A8AC-0E3079703337}" dt="2017-09-21T18:55:48.668" v="23" actId="123"/>
          <ac:spMkLst>
            <pc:docMk/>
            <pc:sldMk cId="3683769074" sldId="396"/>
            <ac:spMk id="8" creationId="{00000000-0000-0000-0000-000000000000}"/>
          </ac:spMkLst>
        </pc:spChg>
      </pc:sldChg>
      <pc:sldChg chg="modSp">
        <pc:chgData name="Norma Enriquez" userId="2aae66c2-de24-433e-b186-e1672ddc049b" providerId="ADAL" clId="{5BF5B361-4FCC-4004-A8AC-0E3079703337}" dt="2017-09-21T18:55:18.505" v="18" actId="14100"/>
        <pc:sldMkLst>
          <pc:docMk/>
          <pc:sldMk cId="3612565116" sldId="397"/>
        </pc:sldMkLst>
        <pc:spChg chg="mod">
          <ac:chgData name="Norma Enriquez" userId="2aae66c2-de24-433e-b186-e1672ddc049b" providerId="ADAL" clId="{5BF5B361-4FCC-4004-A8AC-0E3079703337}" dt="2017-09-21T18:55:18.505" v="18" actId="14100"/>
          <ac:spMkLst>
            <pc:docMk/>
            <pc:sldMk cId="3612565116" sldId="397"/>
            <ac:spMk id="8" creationId="{00000000-0000-0000-0000-000000000000}"/>
          </ac:spMkLst>
        </pc:spChg>
      </pc:sldChg>
      <pc:sldChg chg="modSp">
        <pc:chgData name="Norma Enriquez" userId="2aae66c2-de24-433e-b186-e1672ddc049b" providerId="ADAL" clId="{5BF5B361-4FCC-4004-A8AC-0E3079703337}" dt="2017-09-21T18:54:50.814" v="16" actId="20577"/>
        <pc:sldMkLst>
          <pc:docMk/>
          <pc:sldMk cId="1544879025" sldId="402"/>
        </pc:sldMkLst>
        <pc:spChg chg="mod">
          <ac:chgData name="Norma Enriquez" userId="2aae66c2-de24-433e-b186-e1672ddc049b" providerId="ADAL" clId="{5BF5B361-4FCC-4004-A8AC-0E3079703337}" dt="2017-09-21T18:54:50.814" v="16" actId="20577"/>
          <ac:spMkLst>
            <pc:docMk/>
            <pc:sldMk cId="1544879025" sldId="402"/>
            <ac:spMk id="8" creationId="{00000000-0000-0000-0000-000000000000}"/>
          </ac:spMkLst>
        </pc:spChg>
      </pc:sldChg>
    </pc:docChg>
  </pc:docChgLst>
  <pc:docChgLst>
    <pc:chgData name="Norma Enriquez" userId="2aae66c2-de24-433e-b186-e1672ddc049b" providerId="ADAL" clId="{EF035407-0856-4BF3-8326-72A94A9BBAC4}"/>
    <pc:docChg chg="undo modSld">
      <pc:chgData name="Norma Enriquez" userId="2aae66c2-de24-433e-b186-e1672ddc049b" providerId="ADAL" clId="{EF035407-0856-4BF3-8326-72A94A9BBAC4}" dt="2017-09-20T18:02:23.086" v="226" actId="20577"/>
      <pc:docMkLst>
        <pc:docMk/>
      </pc:docMkLst>
      <pc:sldChg chg="modSp modNotesTx">
        <pc:chgData name="Norma Enriquez" userId="2aae66c2-de24-433e-b186-e1672ddc049b" providerId="ADAL" clId="{EF035407-0856-4BF3-8326-72A94A9BBAC4}" dt="2017-09-20T17:38:57.548" v="225" actId="20577"/>
        <pc:sldMkLst>
          <pc:docMk/>
          <pc:sldMk cId="273696203" sldId="387"/>
        </pc:sldMkLst>
        <pc:spChg chg="mod">
          <ac:chgData name="Norma Enriquez" userId="2aae66c2-de24-433e-b186-e1672ddc049b" providerId="ADAL" clId="{EF035407-0856-4BF3-8326-72A94A9BBAC4}" dt="2017-09-20T17:30:04.703" v="193" actId="20577"/>
          <ac:spMkLst>
            <pc:docMk/>
            <pc:sldMk cId="273696203" sldId="387"/>
            <ac:spMk id="8" creationId="{00000000-0000-0000-0000-000000000000}"/>
          </ac:spMkLst>
        </pc:spChg>
        <pc:spChg chg="mod">
          <ac:chgData name="Norma Enriquez" userId="2aae66c2-de24-433e-b186-e1672ddc049b" providerId="ADAL" clId="{EF035407-0856-4BF3-8326-72A94A9BBAC4}" dt="2017-09-20T17:24:47.957" v="10" actId="20577"/>
          <ac:spMkLst>
            <pc:docMk/>
            <pc:sldMk cId="273696203" sldId="387"/>
            <ac:spMk id="12" creationId="{00000000-0000-0000-0000-000000000000}"/>
          </ac:spMkLst>
        </pc:spChg>
      </pc:sldChg>
      <pc:sldChg chg="modSp">
        <pc:chgData name="Norma Enriquez" userId="2aae66c2-de24-433e-b186-e1672ddc049b" providerId="ADAL" clId="{EF035407-0856-4BF3-8326-72A94A9BBAC4}" dt="2017-09-20T16:48:01.520" v="5" actId="20577"/>
        <pc:sldMkLst>
          <pc:docMk/>
          <pc:sldMk cId="394353857" sldId="394"/>
        </pc:sldMkLst>
        <pc:spChg chg="mod">
          <ac:chgData name="Norma Enriquez" userId="2aae66c2-de24-433e-b186-e1672ddc049b" providerId="ADAL" clId="{EF035407-0856-4BF3-8326-72A94A9BBAC4}" dt="2017-09-20T16:48:01.520" v="5" actId="20577"/>
          <ac:spMkLst>
            <pc:docMk/>
            <pc:sldMk cId="394353857" sldId="394"/>
            <ac:spMk id="8" creationId="{00000000-0000-0000-0000-000000000000}"/>
          </ac:spMkLst>
        </pc:spChg>
      </pc:sldChg>
      <pc:sldChg chg="modSp">
        <pc:chgData name="Norma Enriquez" userId="2aae66c2-de24-433e-b186-e1672ddc049b" providerId="ADAL" clId="{EF035407-0856-4BF3-8326-72A94A9BBAC4}" dt="2017-09-20T16:57:25.589" v="8" actId="20577"/>
        <pc:sldMkLst>
          <pc:docMk/>
          <pc:sldMk cId="3683769074" sldId="396"/>
        </pc:sldMkLst>
        <pc:spChg chg="mod">
          <ac:chgData name="Norma Enriquez" userId="2aae66c2-de24-433e-b186-e1672ddc049b" providerId="ADAL" clId="{EF035407-0856-4BF3-8326-72A94A9BBAC4}" dt="2017-09-20T16:57:25.589" v="8" actId="20577"/>
          <ac:spMkLst>
            <pc:docMk/>
            <pc:sldMk cId="3683769074" sldId="396"/>
            <ac:spMk id="8" creationId="{00000000-0000-0000-0000-000000000000}"/>
          </ac:spMkLst>
        </pc:spChg>
      </pc:sldChg>
      <pc:sldChg chg="modNotesTx">
        <pc:chgData name="Norma Enriquez" userId="2aae66c2-de24-433e-b186-e1672ddc049b" providerId="ADAL" clId="{EF035407-0856-4BF3-8326-72A94A9BBAC4}" dt="2017-09-20T18:02:23.086" v="226" actId="20577"/>
        <pc:sldMkLst>
          <pc:docMk/>
          <pc:sldMk cId="3612565116" sldId="3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99FAD-CE20-4757-BD50-6DDF09513124}" type="datetimeFigureOut">
              <a:rPr lang="es-MX" smtClean="0"/>
              <a:t>26/09/2017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849A4-ACD1-4D5C-83D5-7B55BF3F7A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8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4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3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4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24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6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92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03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22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49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9A4-ACD1-4D5C-83D5-7B55BF3F7AB3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5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0648"/>
            <a:ext cx="8649853" cy="1728072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1259632" y="6309320"/>
            <a:ext cx="655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CONFIDENCIAL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9838" y="0"/>
            <a:ext cx="5405933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4960713"/>
            <a:ext cx="9144000" cy="1897287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2267744" y="638132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CONFIDENCIAL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4D0698-9E98-49AD-B708-F5C65AB188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9159" y="6453336"/>
            <a:ext cx="2133600" cy="24596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Soberana Sans" panose="02000000000000000000" pitchFamily="50" charset="0"/>
              </a:defRPr>
            </a:lvl1pPr>
          </a:lstStyle>
          <a:p>
            <a:fld id="{FE4D0698-9E98-49AD-B708-F5C65AB188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971600" y="2348880"/>
            <a:ext cx="7272808" cy="3934106"/>
            <a:chOff x="971600" y="2348880"/>
            <a:chExt cx="7272808" cy="393410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alphaModFix amt="20000"/>
            </a:blip>
            <a:srcRect l="13106" t="-687" r="38777" b="30360"/>
            <a:stretch/>
          </p:blipFill>
          <p:spPr>
            <a:xfrm>
              <a:off x="971600" y="2348880"/>
              <a:ext cx="7272808" cy="3934106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971600" y="2348880"/>
              <a:ext cx="3451778" cy="1433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613646" y="5215792"/>
              <a:ext cx="2618590" cy="1023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4" name="1 Título"/>
          <p:cNvSpPr txBox="1">
            <a:spLocks/>
          </p:cNvSpPr>
          <p:nvPr/>
        </p:nvSpPr>
        <p:spPr>
          <a:xfrm>
            <a:off x="6444208" y="5877272"/>
            <a:ext cx="2448272" cy="7851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2017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 idx="4294967295"/>
          </p:nvPr>
        </p:nvSpPr>
        <p:spPr>
          <a:xfrm>
            <a:off x="827584" y="3140968"/>
            <a:ext cx="7776864" cy="1656184"/>
          </a:xfrm>
          <a:prstGeom prst="rect">
            <a:avLst/>
          </a:prstGeom>
        </p:spPr>
        <p:txBody>
          <a:bodyPr anchor="ctr"/>
          <a:lstStyle/>
          <a:p>
            <a:r>
              <a:rPr lang="es-ES" sz="2400" b="1" dirty="0">
                <a:solidFill>
                  <a:srgbClr val="000000"/>
                </a:solidFill>
                <a:latin typeface="Soberana Sans" panose="02000000000000000000" pitchFamily="50" charset="0"/>
              </a:rPr>
              <a:t>Proyecto de Asociación Público Privada para la Comisión Estatal de Agua del Estado de Sonora</a:t>
            </a:r>
            <a:br>
              <a:rPr lang="es-ES" sz="2400" b="1" dirty="0">
                <a:solidFill>
                  <a:srgbClr val="000000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rgbClr val="000000"/>
                </a:solidFill>
                <a:latin typeface="Soberana Sans" panose="02000000000000000000" pitchFamily="50" charset="0"/>
              </a:rPr>
              <a:t/>
            </a:r>
            <a:br>
              <a:rPr lang="es-ES" sz="2400" b="1" dirty="0">
                <a:solidFill>
                  <a:srgbClr val="000000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rgbClr val="000000"/>
                </a:solidFill>
                <a:latin typeface="Soberana Sans" panose="02000000000000000000" pitchFamily="50" charset="0"/>
              </a:rPr>
              <a:t>Aspectos financieros del Contrato</a:t>
            </a:r>
          </a:p>
        </p:txBody>
      </p:sp>
    </p:spTree>
    <p:extLst>
      <p:ext uri="{BB962C8B-B14F-4D97-AF65-F5344CB8AC3E}">
        <p14:creationId xmlns:p14="http://schemas.microsoft.com/office/powerpoint/2010/main" val="41906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772816"/>
            <a:ext cx="8229600" cy="43204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dirty="0"/>
              <a:t>En caso de que el Desarrollador no entregue el Contrato de Crédito en el plazo de 120 días naturales, deberá entregar: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Cartas de crédito por un monto equivalente al monto remanente necesario para completar el Monto Total de la Inversión,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Modelo Financiero y la actualización de los Formatos Económicos con la composición de T1 y el valor de T1</a:t>
            </a:r>
            <a:r>
              <a:rPr lang="es-ES" baseline="-25000" dirty="0"/>
              <a:t>R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i="1" dirty="0"/>
              <a:t>T1</a:t>
            </a:r>
            <a:r>
              <a:rPr lang="es-ES" i="1" baseline="-25000" dirty="0"/>
              <a:t>C</a:t>
            </a:r>
            <a:r>
              <a:rPr lang="es-ES" i="1" dirty="0"/>
              <a:t> será igual a cero y el valor total de T1 no podrá ser modificado con respecto al valor presentado en su Oferta Económica.</a:t>
            </a:r>
            <a:endParaRPr lang="en-US" sz="2000" i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Ajuste de T1</a:t>
            </a:r>
            <a:r>
              <a:rPr lang="es-MX" sz="2000" b="1" baseline="-25000" dirty="0">
                <a:solidFill>
                  <a:srgbClr val="000000"/>
                </a:solidFill>
                <a:latin typeface="Soberana Sans" panose="02000000000000000000" pitchFamily="50" charset="0"/>
              </a:rPr>
              <a:t>C</a:t>
            </a:r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 y T1</a:t>
            </a:r>
            <a:r>
              <a:rPr lang="es-MX" sz="2000" b="1" baseline="-25000" dirty="0">
                <a:solidFill>
                  <a:srgbClr val="000000"/>
                </a:solidFill>
                <a:latin typeface="Soberana Sans" panose="02000000000000000000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435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412776"/>
            <a:ext cx="8229600" cy="489654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dirty="0"/>
              <a:t> </a:t>
            </a:r>
            <a:endParaRPr lang="en-US" dirty="0"/>
          </a:p>
          <a:p>
            <a:pPr algn="just"/>
            <a:r>
              <a:rPr lang="es-ES" dirty="0"/>
              <a:t>Estimación de la Facturación mensual sin IVA por la amortización de la inversión para la construcción, equipamiento y puesta en servicio del Proyecto, así como por la operación, conservación y reposición de los equipos</a:t>
            </a:r>
            <a:r>
              <a:rPr lang="es-ES" b="1" dirty="0"/>
              <a:t>. </a:t>
            </a:r>
          </a:p>
          <a:p>
            <a:pPr algn="just"/>
            <a:endParaRPr lang="es-ES" b="1" dirty="0"/>
          </a:p>
          <a:p>
            <a:pPr algn="ctr"/>
            <a:r>
              <a:rPr lang="es-ES" b="1" dirty="0"/>
              <a:t>C = T1 + T2 + (T3XQ)</a:t>
            </a:r>
            <a:endParaRPr lang="en-US" dirty="0"/>
          </a:p>
          <a:p>
            <a:pPr algn="just"/>
            <a:endParaRPr lang="es-ES_tradnl" dirty="0"/>
          </a:p>
          <a:p>
            <a:pPr algn="just"/>
            <a:r>
              <a:rPr lang="en-US" dirty="0" err="1"/>
              <a:t>Donde</a:t>
            </a:r>
            <a:r>
              <a:rPr lang="en-US" dirty="0"/>
              <a:t> T1 </a:t>
            </a:r>
            <a:r>
              <a:rPr lang="en-US" dirty="0" err="1"/>
              <a:t>representa</a:t>
            </a:r>
            <a:r>
              <a:rPr lang="en-US" dirty="0"/>
              <a:t> la </a:t>
            </a:r>
            <a:r>
              <a:rPr lang="en-US" dirty="0" err="1"/>
              <a:t>amortización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inversiones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con 2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identificadas</a:t>
            </a:r>
            <a:r>
              <a:rPr lang="en-US" dirty="0"/>
              <a:t>, </a:t>
            </a:r>
            <a:r>
              <a:rPr lang="es-ES" dirty="0"/>
              <a:t>pagaderas por un plazo de 18 (dieciocho) años y 6 (seis) meses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ctr"/>
            <a:r>
              <a:rPr lang="es-ES" b="1" dirty="0"/>
              <a:t>T1= T1</a:t>
            </a:r>
            <a:r>
              <a:rPr lang="es-ES" b="1" baseline="-25000" dirty="0"/>
              <a:t>C</a:t>
            </a:r>
            <a:r>
              <a:rPr lang="es-ES" b="1" dirty="0"/>
              <a:t>+T1</a:t>
            </a:r>
            <a:r>
              <a:rPr lang="es-ES" b="1" baseline="-25000" dirty="0"/>
              <a:t>R</a:t>
            </a:r>
            <a:r>
              <a:rPr lang="es-ES" b="1" dirty="0"/>
              <a:t> (TARIFA FIJA DE INVERSIÓN). </a:t>
            </a:r>
            <a:endParaRPr lang="en-US" dirty="0"/>
          </a:p>
          <a:p>
            <a:pPr algn="just"/>
            <a:r>
              <a:rPr lang="es-ES" dirty="0"/>
              <a:t> </a:t>
            </a:r>
            <a:endParaRPr lang="en-US" dirty="0"/>
          </a:p>
          <a:p>
            <a:pPr algn="just"/>
            <a:r>
              <a:rPr lang="es-MX" b="1" dirty="0"/>
              <a:t>T1</a:t>
            </a:r>
            <a:r>
              <a:rPr lang="es-MX" b="1" baseline="-25000" dirty="0"/>
              <a:t>C</a:t>
            </a:r>
            <a:r>
              <a:rPr lang="es-MX" dirty="0"/>
              <a:t> es la obligación irrevocable a cargo de la CEA destinado a la amortización del Financiamiento Principal (Crédito)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s-ES" b="1" dirty="0"/>
              <a:t>T1</a:t>
            </a:r>
            <a:r>
              <a:rPr lang="es-ES" b="1" baseline="-25000" dirty="0"/>
              <a:t>R</a:t>
            </a:r>
            <a:r>
              <a:rPr lang="es-ES" baseline="-25000" dirty="0"/>
              <a:t> </a:t>
            </a:r>
            <a:r>
              <a:rPr lang="es-ES" dirty="0"/>
              <a:t>corresponde a la amortización de la inversión realizada con Capital de Riesgo, la cual estará sujeta a las disposiciones del Contrato.</a:t>
            </a:r>
          </a:p>
          <a:p>
            <a:pPr algn="just"/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Mecanismo de Pagos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6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412777"/>
            <a:ext cx="8229600" cy="43204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dirty="0"/>
              <a:t> </a:t>
            </a:r>
            <a:endParaRPr lang="en-US" dirty="0"/>
          </a:p>
          <a:p>
            <a:pPr algn="just"/>
            <a:r>
              <a:rPr lang="es-ES" b="1" dirty="0"/>
              <a:t>T2 (TARIFA FIJA DE OPERACIÓN Y MANTENIMIENTO). - </a:t>
            </a:r>
            <a:r>
              <a:rPr lang="es-ES" dirty="0"/>
              <a:t>La tarifa global mensual para pagar los costos fijos de operación, reposición de equipo, conservación y mantenimiento de la Infraestructura. Independiente del volumen de agua a desalinizar.</a:t>
            </a:r>
            <a:endParaRPr lang="en-US" dirty="0"/>
          </a:p>
          <a:p>
            <a:pPr algn="just"/>
            <a:r>
              <a:rPr lang="es-ES" b="1" dirty="0"/>
              <a:t> </a:t>
            </a:r>
            <a:endParaRPr lang="en-US" dirty="0"/>
          </a:p>
          <a:p>
            <a:pPr algn="just"/>
            <a:r>
              <a:rPr lang="es-ES" b="1" dirty="0"/>
              <a:t>T3 (TARIFA VARIABLE DE OPERACIÓN Y MANTENIMIENTO).- </a:t>
            </a:r>
            <a:endParaRPr lang="en-US" dirty="0"/>
          </a:p>
          <a:p>
            <a:pPr algn="just"/>
            <a:r>
              <a:rPr lang="es-ES" b="1" dirty="0"/>
              <a:t> </a:t>
            </a:r>
            <a:endParaRPr lang="en-US" dirty="0"/>
          </a:p>
          <a:p>
            <a:pPr algn="just"/>
            <a:r>
              <a:rPr lang="es-ES" dirty="0"/>
              <a:t>T3 Es la tarifa por metro cúbico sin IVA en Pesos para pagar los costos variables de operación del Proyecto.</a:t>
            </a:r>
            <a:endParaRPr lang="en-US" dirty="0"/>
          </a:p>
          <a:p>
            <a:pPr algn="just"/>
            <a:r>
              <a:rPr lang="es-ES" b="1" dirty="0"/>
              <a:t> </a:t>
            </a:r>
            <a:endParaRPr lang="en-US" dirty="0"/>
          </a:p>
          <a:p>
            <a:pPr algn="just"/>
            <a:r>
              <a:rPr lang="es-ES" b="1" dirty="0"/>
              <a:t>Q.- </a:t>
            </a:r>
            <a:r>
              <a:rPr lang="es-ES" dirty="0"/>
              <a:t>Es el volumen en metros cúbicos de</a:t>
            </a:r>
            <a:r>
              <a:rPr lang="es-ES" b="1" dirty="0"/>
              <a:t> </a:t>
            </a:r>
            <a:r>
              <a:rPr lang="es-ES" dirty="0"/>
              <a:t>agua potable</a:t>
            </a:r>
            <a:r>
              <a:rPr lang="es-ES" b="1" dirty="0"/>
              <a:t> </a:t>
            </a:r>
            <a:r>
              <a:rPr lang="es-ES" dirty="0"/>
              <a:t>entregados a CEA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Mecanismo de Pagos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9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412777"/>
            <a:ext cx="8229600" cy="432048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s-MX" b="1" dirty="0">
                <a:latin typeface="Soberana Sans" pitchFamily="50" charset="0"/>
              </a:rPr>
              <a:t>Estructura del pago por servicios</a:t>
            </a: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MX" b="1" dirty="0">
              <a:latin typeface="Soberana Sans" pitchFamily="50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MX" i="1" dirty="0">
                <a:latin typeface="Soberana Sans" pitchFamily="50" charset="0"/>
              </a:rPr>
              <a:t>Si la CEA incumple con las obligaciones a su cargo, entonces pagará al Desarrollador las tarifas T1 y T2 en su totalidad y (T3 X Q) en la cantidad que resulte aplicable.</a:t>
            </a:r>
            <a:endParaRPr lang="es-MX" dirty="0">
              <a:latin typeface="Soberana Sans" pitchFamily="50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471150" cy="27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107504" y="1491257"/>
            <a:ext cx="8892480" cy="4680520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buFont typeface="Arial"/>
              <a:buChar char="•"/>
            </a:pPr>
            <a:r>
              <a:rPr lang="es-ES" dirty="0"/>
              <a:t>T1 por variación del Índice de Precios al Consumidor (“INPC”)</a:t>
            </a:r>
            <a:endParaRPr lang="es-ES" dirty="0">
              <a:highlight>
                <a:srgbClr val="FFFF00"/>
              </a:highlight>
            </a:endParaRPr>
          </a:p>
          <a:p>
            <a:pPr marL="285750" indent="-285750" algn="just">
              <a:buFont typeface="Arial"/>
              <a:buChar char="•"/>
            </a:pPr>
            <a:endParaRPr lang="es-ES" dirty="0"/>
          </a:p>
          <a:p>
            <a:pPr lvl="2" algn="just"/>
            <a:r>
              <a:rPr lang="es-ES" i="1" dirty="0"/>
              <a:t>T1 = T1Oferta * π</a:t>
            </a:r>
          </a:p>
          <a:p>
            <a:pPr lvl="2" algn="just"/>
            <a:r>
              <a:rPr lang="es-ES" dirty="0"/>
              <a:t>D</a:t>
            </a:r>
            <a:r>
              <a:rPr lang="es-MX" dirty="0"/>
              <a:t>onde π es el factor de variación del INPC, en los meses correspondientes</a:t>
            </a:r>
            <a:endParaRPr lang="en-US" i="1" dirty="0"/>
          </a:p>
          <a:p>
            <a:pPr algn="just"/>
            <a:endParaRPr lang="es-ES" dirty="0"/>
          </a:p>
          <a:p>
            <a:pPr marL="285750" indent="-285750" algn="just">
              <a:buFont typeface="Arial"/>
              <a:buChar char="•"/>
            </a:pPr>
            <a:r>
              <a:rPr lang="es-ES" dirty="0"/>
              <a:t>T2 por 70% de incidencia del INPC y un 30% por Precios de la </a:t>
            </a:r>
            <a:r>
              <a:rPr lang="es-ES" dirty="0">
                <a:solidFill>
                  <a:srgbClr val="000000"/>
                </a:solidFill>
              </a:rPr>
              <a:t>Demanda Eléctrica ($/kW</a:t>
            </a:r>
            <a:r>
              <a:rPr lang="es-ES" dirty="0"/>
              <a:t>) H-M 5</a:t>
            </a:r>
          </a:p>
          <a:p>
            <a:pPr marL="285750" indent="-285750" algn="just">
              <a:buFont typeface="Arial"/>
              <a:buChar char="•"/>
            </a:pPr>
            <a:endParaRPr lang="es-ES" dirty="0"/>
          </a:p>
          <a:p>
            <a:pPr lvl="2" algn="just"/>
            <a:r>
              <a:rPr lang="es-ES" i="1" dirty="0"/>
              <a:t>T2 n = 0.7*(T2 Oferta * π) + 0.3*(T2 Oferta * P)</a:t>
            </a:r>
            <a:r>
              <a:rPr lang="en-US" i="1" dirty="0"/>
              <a:t> </a:t>
            </a:r>
            <a:endParaRPr lang="es-ES" i="1" dirty="0"/>
          </a:p>
          <a:p>
            <a:pPr lvl="2" algn="just"/>
            <a:r>
              <a:rPr lang="es-ES" i="1" dirty="0"/>
              <a:t>Donde P es el factor de variación de la Tarifa H-M 5 (Zona Noroeste) por Demanda Facturable de la Comisión Federal de Electricidad, en los meses correspondientes</a:t>
            </a:r>
          </a:p>
          <a:p>
            <a:pPr marL="285750" indent="-285750" algn="just">
              <a:buFont typeface="Arial"/>
              <a:buChar char="•"/>
            </a:pPr>
            <a:endParaRPr lang="es-ES" dirty="0"/>
          </a:p>
          <a:p>
            <a:pPr marL="285750" indent="-285750" algn="just">
              <a:buFont typeface="Arial"/>
              <a:buChar char="•"/>
            </a:pPr>
            <a:r>
              <a:rPr lang="es-ES" dirty="0"/>
              <a:t>T3 por 47% de incidencia del INPC y un 53% por Precios de la Energía Base H-M </a:t>
            </a:r>
            <a:r>
              <a:rPr lang="es-ES_tradnl" dirty="0"/>
              <a:t>5</a:t>
            </a:r>
          </a:p>
          <a:p>
            <a:pPr marL="285750" indent="-285750" algn="just">
              <a:buFont typeface="Arial"/>
              <a:buChar char="•"/>
            </a:pPr>
            <a:endParaRPr lang="es-ES_tradnl" dirty="0"/>
          </a:p>
          <a:p>
            <a:pPr lvl="2" algn="just"/>
            <a:r>
              <a:rPr lang="es-ES" i="1" dirty="0"/>
              <a:t>T3 n = 0.47*(T3 Oferta * π)+ 0.53*(T3 Oferta * G)</a:t>
            </a:r>
            <a:r>
              <a:rPr lang="en-US" i="1" dirty="0"/>
              <a:t> </a:t>
            </a:r>
          </a:p>
          <a:p>
            <a:pPr lvl="2" algn="just"/>
            <a:r>
              <a:rPr lang="en-US" i="1" dirty="0" err="1"/>
              <a:t>Donde</a:t>
            </a:r>
            <a:r>
              <a:rPr lang="en-US" i="1" dirty="0"/>
              <a:t> G </a:t>
            </a:r>
            <a:r>
              <a:rPr lang="en-US" i="1" dirty="0" err="1"/>
              <a:t>es</a:t>
            </a:r>
            <a:r>
              <a:rPr lang="en-US" i="1" dirty="0"/>
              <a:t> el factor de </a:t>
            </a:r>
            <a:r>
              <a:rPr lang="en-US" i="1" dirty="0" err="1"/>
              <a:t>variación</a:t>
            </a:r>
            <a:r>
              <a:rPr lang="en-US" i="1" dirty="0"/>
              <a:t> de la </a:t>
            </a:r>
            <a:r>
              <a:rPr lang="en-US" i="1" dirty="0" err="1"/>
              <a:t>Tarifa</a:t>
            </a:r>
            <a:r>
              <a:rPr lang="en-US" i="1" dirty="0"/>
              <a:t> H-M 5 (Zona </a:t>
            </a:r>
            <a:r>
              <a:rPr lang="en-US" i="1" dirty="0" err="1"/>
              <a:t>Noroeste</a:t>
            </a:r>
            <a:r>
              <a:rPr lang="en-US" i="1" dirty="0"/>
              <a:t>)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Energía</a:t>
            </a:r>
            <a:r>
              <a:rPr lang="en-US" i="1" dirty="0"/>
              <a:t> Base </a:t>
            </a:r>
            <a:r>
              <a:rPr lang="es-MX" i="1" dirty="0"/>
              <a:t>de la Comisión Federal de Electricidad, en los meses correspondientes</a:t>
            </a:r>
            <a:endParaRPr lang="en-US" i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Actualización de tarifas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6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502599" y="1612333"/>
            <a:ext cx="8136904" cy="43204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2000" dirty="0"/>
              <a:t>La CEA compensará o ajustará los pagos a T1R, T2 y T3 X Q, en los siguientes casos:</a:t>
            </a:r>
            <a:endParaRPr lang="en-US" sz="2000" dirty="0"/>
          </a:p>
          <a:p>
            <a:pPr algn="just"/>
            <a:endParaRPr lang="es-ES" sz="20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/>
              <a:t>Penas convencionales no pagadas a CEA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D</a:t>
            </a:r>
            <a:r>
              <a:rPr lang="es-ES" dirty="0"/>
              <a:t>escuento al pago de los servicios a cargo del Desarrollador con motivo de incumplimiento parcial o deficiente de las obligaciones a su cargo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Incumplimiento de t</a:t>
            </a:r>
            <a:r>
              <a:rPr lang="es-ES" dirty="0"/>
              <a:t>rabajos considerados pendientes de construcción</a:t>
            </a:r>
            <a:endParaRPr lang="en-US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/>
              <a:t>Cantidades a pagar a cargo del Desarrollador y a favor de la CEA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_tradnl" dirty="0"/>
              <a:t>S</a:t>
            </a:r>
            <a:r>
              <a:rPr lang="es-ES" dirty="0"/>
              <a:t>ituaciones no cubiertas por seguros o garantías exhibidas por el Desarrollador</a:t>
            </a:r>
            <a:endParaRPr lang="en-US" dirty="0"/>
          </a:p>
          <a:p>
            <a:pPr algn="just"/>
            <a:r>
              <a:rPr lang="es-ES" sz="2000" dirty="0"/>
              <a:t> </a:t>
            </a:r>
            <a:endParaRPr lang="en-US" sz="2000" dirty="0"/>
          </a:p>
          <a:p>
            <a:pPr algn="just"/>
            <a:r>
              <a:rPr lang="es-ES" sz="2000" i="1" dirty="0"/>
              <a:t>La CEA notificará al Desarrollador informándole sobre el motivo y monto del descuento correspondiente. El Desarrollador tendrá un plazo de 5 (cinco) días naturales</a:t>
            </a:r>
            <a:r>
              <a:rPr lang="es-ES" sz="2000" b="1" i="1" dirty="0"/>
              <a:t> </a:t>
            </a:r>
            <a:r>
              <a:rPr lang="es-ES" sz="2000" i="1" dirty="0"/>
              <a:t>para manifestar por escrito sus objeciones al descuento correspondiente. </a:t>
            </a:r>
            <a:endParaRPr lang="en-US" sz="2000" i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Compensaciones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251520" y="1628800"/>
            <a:ext cx="8568952" cy="43204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1600" dirty="0"/>
              <a:t>En los 5 (cinco) </a:t>
            </a:r>
            <a:r>
              <a:rPr lang="es-ES" sz="1600" dirty="0">
                <a:solidFill>
                  <a:srgbClr val="000000"/>
                </a:solidFill>
              </a:rPr>
              <a:t>primeros días naturales de cada mes, se presentarán </a:t>
            </a:r>
            <a:r>
              <a:rPr lang="es-ES" sz="1600" b="1" dirty="0">
                <a:solidFill>
                  <a:srgbClr val="000000"/>
                </a:solidFill>
              </a:rPr>
              <a:t>2</a:t>
            </a:r>
            <a:r>
              <a:rPr lang="es-ES" sz="1600" dirty="0">
                <a:solidFill>
                  <a:srgbClr val="000000"/>
                </a:solidFill>
              </a:rPr>
              <a:t> facturas “pro-forma”: </a:t>
            </a:r>
          </a:p>
          <a:p>
            <a:pPr lvl="1" algn="just"/>
            <a:endParaRPr lang="es-ES" sz="1600" b="1" dirty="0">
              <a:solidFill>
                <a:srgbClr val="000000"/>
              </a:solidFill>
            </a:endParaRPr>
          </a:p>
          <a:p>
            <a:pPr lvl="1" algn="just"/>
            <a:r>
              <a:rPr lang="es-ES" sz="1600" b="1" dirty="0">
                <a:solidFill>
                  <a:srgbClr val="000000"/>
                </a:solidFill>
              </a:rPr>
              <a:t>Factura “A”: </a:t>
            </a:r>
            <a:r>
              <a:rPr lang="es-ES" sz="1600" dirty="0">
                <a:solidFill>
                  <a:srgbClr val="000000"/>
                </a:solidFill>
              </a:rPr>
              <a:t>correspondiente a T1C -tarifa fija de inversión financiada con Crédito;</a:t>
            </a:r>
          </a:p>
          <a:p>
            <a:pPr lvl="1" algn="just"/>
            <a:endParaRPr lang="es-ES" sz="1600" b="1" dirty="0">
              <a:solidFill>
                <a:srgbClr val="000000"/>
              </a:solidFill>
            </a:endParaRPr>
          </a:p>
          <a:p>
            <a:pPr lvl="1" algn="just"/>
            <a:r>
              <a:rPr lang="es-ES" sz="1600" b="1" dirty="0">
                <a:solidFill>
                  <a:srgbClr val="000000"/>
                </a:solidFill>
              </a:rPr>
              <a:t>Factura “B”: </a:t>
            </a:r>
            <a:r>
              <a:rPr lang="es-ES" sz="1600" dirty="0">
                <a:solidFill>
                  <a:srgbClr val="000000"/>
                </a:solidFill>
              </a:rPr>
              <a:t>correspondiente a T1R, T2 y T3*Q </a:t>
            </a:r>
            <a:r>
              <a:rPr lang="mr-IN" sz="1600" dirty="0">
                <a:solidFill>
                  <a:srgbClr val="000000"/>
                </a:solidFill>
              </a:rPr>
              <a:t>–</a:t>
            </a:r>
            <a:r>
              <a:rPr lang="es-ES_tradnl" sz="1600" dirty="0">
                <a:solidFill>
                  <a:srgbClr val="000000"/>
                </a:solidFill>
              </a:rPr>
              <a:t> correspondiente a</a:t>
            </a:r>
            <a:r>
              <a:rPr lang="es-ES" sz="1600" dirty="0">
                <a:solidFill>
                  <a:srgbClr val="000000"/>
                </a:solidFill>
              </a:rPr>
              <a:t> tarifa fija de inversión financiada con capital de riesgo, así como tarifas fijas y variable de operación y mantenimiento. </a:t>
            </a:r>
          </a:p>
          <a:p>
            <a:pPr lvl="1" algn="just"/>
            <a:endParaRPr lang="es-ES" sz="1600" dirty="0">
              <a:solidFill>
                <a:srgbClr val="000000"/>
              </a:solidFill>
            </a:endParaRPr>
          </a:p>
          <a:p>
            <a:pPr lvl="1" algn="just"/>
            <a:r>
              <a:rPr lang="es-ES" sz="1600" dirty="0">
                <a:solidFill>
                  <a:srgbClr val="000000"/>
                </a:solidFill>
              </a:rPr>
              <a:t>Las cuáles se pagarán:</a:t>
            </a:r>
          </a:p>
          <a:p>
            <a:pPr lvl="0" algn="just"/>
            <a:endParaRPr lang="es-ES" sz="1600" dirty="0">
              <a:solidFill>
                <a:srgbClr val="000000"/>
              </a:solidFill>
            </a:endParaRPr>
          </a:p>
          <a:p>
            <a:pPr lvl="1" algn="just"/>
            <a:r>
              <a:rPr lang="es-ES" sz="1600" dirty="0">
                <a:solidFill>
                  <a:srgbClr val="000000"/>
                </a:solidFill>
              </a:rPr>
              <a:t>Factura A- A más tardar a los 10 días hábiles siguientes a la presentación, misma que no podrá ser objetable por la CEA.</a:t>
            </a:r>
            <a:endParaRPr lang="en-US" sz="1600" dirty="0">
              <a:solidFill>
                <a:srgbClr val="000000"/>
              </a:solidFill>
            </a:endParaRPr>
          </a:p>
          <a:p>
            <a:pPr lvl="1" algn="just"/>
            <a:r>
              <a:rPr lang="es-ES" sz="1600" dirty="0">
                <a:solidFill>
                  <a:srgbClr val="000000"/>
                </a:solidFill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pPr lvl="1" algn="just"/>
            <a:r>
              <a:rPr lang="es-ES" sz="1600" dirty="0">
                <a:solidFill>
                  <a:srgbClr val="000000"/>
                </a:solidFill>
              </a:rPr>
              <a:t>Factura B - Dentro de 10 días hábiles siguientes a la aprobación de la CEA y de conformidad con los plazos establecidos en el Contrato APP para dicha revisión.</a:t>
            </a:r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</a:rPr>
              <a:t>Las facturas se pagarán a través del Fideicomiso del Proyecto, si en dicho plazo la CEA no ha provisto de fondos suficientes</a:t>
            </a:r>
            <a:r>
              <a:rPr lang="es-ES_tradnl" sz="1600" dirty="0">
                <a:solidFill>
                  <a:srgbClr val="000000"/>
                </a:solidFill>
              </a:rPr>
              <a:t>, el Fideicomiso podrá utilizar recursos de la fuente alterna de pago.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s-ES" sz="1600" dirty="0">
                <a:solidFill>
                  <a:srgbClr val="000000"/>
                </a:solidFill>
              </a:rPr>
              <a:t> </a:t>
            </a:r>
          </a:p>
          <a:p>
            <a:r>
              <a:rPr lang="es-ES" sz="1600" dirty="0">
                <a:solidFill>
                  <a:srgbClr val="000000"/>
                </a:solidFill>
              </a:rPr>
              <a:t>Cualquier desacuerdo de la Factura B, se someterá a resolución de controversias.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Facturación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000000">
                    <a:alpha val="12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</p:spTree>
    <p:extLst>
      <p:ext uri="{BB962C8B-B14F-4D97-AF65-F5344CB8AC3E}">
        <p14:creationId xmlns:p14="http://schemas.microsoft.com/office/powerpoint/2010/main" val="361256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683568" y="1772816"/>
            <a:ext cx="7920880" cy="43204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MX" sz="2400" dirty="0"/>
              <a:t>La CEA deberá pagar directamente las facturas presentadas a través del Fideicomiso del Proyecto.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En caso de falta de recursos, una vez vencido el plazo definido, el </a:t>
            </a:r>
            <a:r>
              <a:rPr lang="es-MX" sz="2400" dirty="0">
                <a:solidFill>
                  <a:srgbClr val="000000"/>
                </a:solidFill>
              </a:rPr>
              <a:t>Desarrollador podrá solicitar su pago al Fideicomiso CEA (Fuente alterna de Pago), </a:t>
            </a:r>
            <a:r>
              <a:rPr lang="en-US" sz="2400" dirty="0" err="1">
                <a:solidFill>
                  <a:srgbClr val="000000"/>
                </a:solidFill>
              </a:rPr>
              <a:t>misma</a:t>
            </a:r>
            <a:r>
              <a:rPr lang="en-US" sz="2400" dirty="0">
                <a:solidFill>
                  <a:srgbClr val="000000"/>
                </a:solidFill>
              </a:rPr>
              <a:t> que </a:t>
            </a:r>
            <a:r>
              <a:rPr lang="en-US" sz="2400" dirty="0" err="1">
                <a:solidFill>
                  <a:srgbClr val="000000"/>
                </a:solidFill>
              </a:rPr>
              <a:t>será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pagada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conformidad</a:t>
            </a:r>
            <a:r>
              <a:rPr lang="en-US" sz="2400" dirty="0">
                <a:solidFill>
                  <a:srgbClr val="000000"/>
                </a:solidFill>
              </a:rPr>
              <a:t> con </a:t>
            </a:r>
            <a:r>
              <a:rPr lang="en-US" sz="2400" dirty="0" err="1">
                <a:solidFill>
                  <a:srgbClr val="000000"/>
                </a:solidFill>
              </a:rPr>
              <a:t>los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plazos</a:t>
            </a:r>
            <a:r>
              <a:rPr lang="en-US" sz="2400" dirty="0">
                <a:solidFill>
                  <a:srgbClr val="000000"/>
                </a:solidFill>
              </a:rPr>
              <a:t> y </a:t>
            </a:r>
            <a:r>
              <a:rPr lang="en-US" sz="2400" dirty="0" err="1">
                <a:solidFill>
                  <a:srgbClr val="000000"/>
                </a:solidFill>
              </a:rPr>
              <a:t>términos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señaladas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el </a:t>
            </a:r>
            <a:r>
              <a:rPr lang="en-US" sz="2400" dirty="0" err="1">
                <a:solidFill>
                  <a:srgbClr val="000000"/>
                </a:solidFill>
              </a:rPr>
              <a:t>Contrato</a:t>
            </a:r>
            <a:r>
              <a:rPr lang="en-US" sz="2400" dirty="0">
                <a:solidFill>
                  <a:srgbClr val="000000"/>
                </a:solidFill>
              </a:rPr>
              <a:t> APP.</a:t>
            </a:r>
          </a:p>
          <a:p>
            <a:pPr algn="just"/>
            <a:endParaRPr lang="es-MX" sz="2400" dirty="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000000">
                    <a:alpha val="12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Fuente de pago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0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>
                    <a:lumMod val="75000"/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Fideicomisos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  <p:sp>
        <p:nvSpPr>
          <p:cNvPr id="14" name="43 Rectángulo redondeado"/>
          <p:cNvSpPr/>
          <p:nvPr/>
        </p:nvSpPr>
        <p:spPr bwMode="auto">
          <a:xfrm>
            <a:off x="3275856" y="2348880"/>
            <a:ext cx="2016224" cy="504701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CEA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9" name="Rectángulo 18"/>
          <p:cNvSpPr/>
          <p:nvPr/>
        </p:nvSpPr>
        <p:spPr bwMode="auto">
          <a:xfrm>
            <a:off x="2123728" y="3789040"/>
            <a:ext cx="1872208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3" name="Conector angular 22"/>
          <p:cNvCxnSpPr>
            <a:stCxn id="14" idx="3"/>
            <a:endCxn id="160" idx="1"/>
          </p:cNvCxnSpPr>
          <p:nvPr/>
        </p:nvCxnSpPr>
        <p:spPr bwMode="auto">
          <a:xfrm flipV="1">
            <a:off x="5292080" y="2048248"/>
            <a:ext cx="1440160" cy="55298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62 Forma"/>
          <p:cNvCxnSpPr>
            <a:stCxn id="14" idx="2"/>
            <a:endCxn id="19" idx="0"/>
          </p:cNvCxnSpPr>
          <p:nvPr/>
        </p:nvCxnSpPr>
        <p:spPr bwMode="auto">
          <a:xfrm rot="5400000">
            <a:off x="3204171" y="2709242"/>
            <a:ext cx="935459" cy="122413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/>
          <p:nvPr/>
        </p:nvCxnSpPr>
        <p:spPr>
          <a:xfrm>
            <a:off x="3995936" y="4581128"/>
            <a:ext cx="720824" cy="1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/>
          <p:cNvCxnSpPr/>
          <p:nvPr/>
        </p:nvCxnSpPr>
        <p:spPr>
          <a:xfrm flipH="1">
            <a:off x="3995936" y="4869160"/>
            <a:ext cx="720824" cy="1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ángulo 132"/>
          <p:cNvSpPr/>
          <p:nvPr/>
        </p:nvSpPr>
        <p:spPr bwMode="auto">
          <a:xfrm>
            <a:off x="4716016" y="3789040"/>
            <a:ext cx="1872208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4" name="10 Rectángulo redondeado"/>
          <p:cNvSpPr/>
          <p:nvPr/>
        </p:nvSpPr>
        <p:spPr bwMode="auto">
          <a:xfrm>
            <a:off x="2123728" y="3933056"/>
            <a:ext cx="1512168" cy="43204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Fideicomiso de Administración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sp>
        <p:nvSpPr>
          <p:cNvPr id="135" name="10 Rectángulo redondeado"/>
          <p:cNvSpPr/>
          <p:nvPr/>
        </p:nvSpPr>
        <p:spPr bwMode="auto">
          <a:xfrm>
            <a:off x="4716016" y="3933056"/>
            <a:ext cx="1512168" cy="43204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Fideicomiso CEA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sp>
        <p:nvSpPr>
          <p:cNvPr id="136" name="65 Rectángulo redondeado"/>
          <p:cNvSpPr/>
          <p:nvPr/>
        </p:nvSpPr>
        <p:spPr bwMode="auto">
          <a:xfrm>
            <a:off x="323528" y="2780928"/>
            <a:ext cx="2016224" cy="550863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Desarrollador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137" name="Conector angular 136"/>
          <p:cNvCxnSpPr>
            <a:stCxn id="19" idx="1"/>
            <a:endCxn id="136" idx="2"/>
          </p:cNvCxnSpPr>
          <p:nvPr/>
        </p:nvCxnSpPr>
        <p:spPr bwMode="auto">
          <a:xfrm rot="10800000">
            <a:off x="1331640" y="3331792"/>
            <a:ext cx="792088" cy="1357349"/>
          </a:xfrm>
          <a:prstGeom prst="bentConnector2">
            <a:avLst/>
          </a:pr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65 Rectángulo redondeado"/>
          <p:cNvSpPr/>
          <p:nvPr/>
        </p:nvSpPr>
        <p:spPr bwMode="auto">
          <a:xfrm>
            <a:off x="323528" y="1844824"/>
            <a:ext cx="2016224" cy="550863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Acreedores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139" name="Conector angular 138"/>
          <p:cNvCxnSpPr>
            <a:stCxn id="136" idx="0"/>
            <a:endCxn id="138" idx="2"/>
          </p:cNvCxnSpPr>
          <p:nvPr/>
        </p:nvCxnSpPr>
        <p:spPr bwMode="auto">
          <a:xfrm rot="5400000" flipH="1" flipV="1">
            <a:off x="1139020" y="2588308"/>
            <a:ext cx="38524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62 Forma"/>
          <p:cNvCxnSpPr>
            <a:stCxn id="14" idx="2"/>
            <a:endCxn id="133" idx="0"/>
          </p:cNvCxnSpPr>
          <p:nvPr/>
        </p:nvCxnSpPr>
        <p:spPr bwMode="auto">
          <a:xfrm rot="16200000" flipH="1">
            <a:off x="4500315" y="2637234"/>
            <a:ext cx="935459" cy="13681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12 Rectángulo redondeado"/>
          <p:cNvSpPr/>
          <p:nvPr/>
        </p:nvSpPr>
        <p:spPr bwMode="auto">
          <a:xfrm>
            <a:off x="4788024" y="4365104"/>
            <a:ext cx="1728192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Fondo de reserva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Participaciones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57" name="12 Rectángulo redondeado"/>
          <p:cNvSpPr/>
          <p:nvPr/>
        </p:nvSpPr>
        <p:spPr bwMode="auto">
          <a:xfrm>
            <a:off x="2123728" y="4365104"/>
            <a:ext cx="1728192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Inversión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Operación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Facturación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58" name="65 Rectángulo redondeado"/>
          <p:cNvSpPr/>
          <p:nvPr/>
        </p:nvSpPr>
        <p:spPr bwMode="auto">
          <a:xfrm>
            <a:off x="6732240" y="2708920"/>
            <a:ext cx="2016224" cy="550863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Participaciones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159" name="Conector angular 158"/>
          <p:cNvCxnSpPr>
            <a:stCxn id="133" idx="3"/>
            <a:endCxn id="158" idx="2"/>
          </p:cNvCxnSpPr>
          <p:nvPr/>
        </p:nvCxnSpPr>
        <p:spPr bwMode="auto">
          <a:xfrm flipV="1">
            <a:off x="6588224" y="3259783"/>
            <a:ext cx="1152128" cy="1429357"/>
          </a:xfrm>
          <a:prstGeom prst="bentConnector2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65 Rectángulo redondeado"/>
          <p:cNvSpPr/>
          <p:nvPr/>
        </p:nvSpPr>
        <p:spPr bwMode="auto">
          <a:xfrm>
            <a:off x="6732240" y="1772816"/>
            <a:ext cx="2016224" cy="550863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Gobierno del Estado de Sonora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161" name="Conector angular 160"/>
          <p:cNvCxnSpPr>
            <a:stCxn id="158" idx="0"/>
            <a:endCxn id="160" idx="2"/>
          </p:cNvCxnSpPr>
          <p:nvPr/>
        </p:nvCxnSpPr>
        <p:spPr bwMode="auto">
          <a:xfrm rot="5400000" flipH="1" flipV="1">
            <a:off x="7547732" y="2516300"/>
            <a:ext cx="38524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6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angular 38"/>
          <p:cNvCxnSpPr>
            <a:stCxn id="42" idx="0"/>
            <a:endCxn id="41" idx="2"/>
          </p:cNvCxnSpPr>
          <p:nvPr/>
        </p:nvCxnSpPr>
        <p:spPr bwMode="auto">
          <a:xfrm rot="5400000" flipH="1" flipV="1">
            <a:off x="1979712" y="4257093"/>
            <a:ext cx="1944217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000000">
                    <a:alpha val="12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Fideicomiso de Administración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8 Rectángulo redondeado"/>
          <p:cNvSpPr/>
          <p:nvPr/>
        </p:nvSpPr>
        <p:spPr bwMode="auto">
          <a:xfrm>
            <a:off x="7092280" y="2870938"/>
            <a:ext cx="187166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Fideicomiso CEA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3707904" y="2870938"/>
            <a:ext cx="244740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Cuenta Concentradora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sp>
        <p:nvSpPr>
          <p:cNvPr id="12" name="12 Rectángulo redondeado"/>
          <p:cNvSpPr/>
          <p:nvPr/>
        </p:nvSpPr>
        <p:spPr bwMode="auto">
          <a:xfrm>
            <a:off x="4283968" y="3933057"/>
            <a:ext cx="1296988" cy="432048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T1</a:t>
            </a:r>
            <a:r>
              <a:rPr lang="es-ES" sz="1600" baseline="-25000" dirty="0">
                <a:solidFill>
                  <a:sysClr val="windowText" lastClr="000000"/>
                </a:solidFill>
                <a:latin typeface="Arial Narrow" pitchFamily="34" charset="0"/>
              </a:rPr>
              <a:t>C</a:t>
            </a:r>
            <a:endParaRPr lang="en-GB" sz="1600" baseline="-250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3" name="30 Rectángulo redondeado"/>
          <p:cNvSpPr/>
          <p:nvPr/>
        </p:nvSpPr>
        <p:spPr bwMode="auto">
          <a:xfrm>
            <a:off x="4283968" y="5733256"/>
            <a:ext cx="1295400" cy="432048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T3*Q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4" name="43 Rectángulo redondeado"/>
          <p:cNvSpPr/>
          <p:nvPr/>
        </p:nvSpPr>
        <p:spPr bwMode="auto">
          <a:xfrm>
            <a:off x="3923928" y="1700808"/>
            <a:ext cx="2016224" cy="504701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CEA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5" name="65 Rectángulo redondeado"/>
          <p:cNvSpPr/>
          <p:nvPr/>
        </p:nvSpPr>
        <p:spPr bwMode="auto">
          <a:xfrm>
            <a:off x="4283968" y="4653137"/>
            <a:ext cx="1296987" cy="432048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T1</a:t>
            </a:r>
            <a:r>
              <a:rPr lang="es-ES" sz="1600" baseline="-25000" dirty="0">
                <a:solidFill>
                  <a:sysClr val="windowText" lastClr="000000"/>
                </a:solidFill>
                <a:latin typeface="Arial Narrow" pitchFamily="34" charset="0"/>
              </a:rPr>
              <a:t>R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16" name="Conector angular 15"/>
          <p:cNvCxnSpPr>
            <a:stCxn id="81" idx="0"/>
            <a:endCxn id="86" idx="2"/>
          </p:cNvCxnSpPr>
          <p:nvPr/>
        </p:nvCxnSpPr>
        <p:spPr bwMode="auto">
          <a:xfrm rot="16200000" flipV="1">
            <a:off x="1205627" y="3771038"/>
            <a:ext cx="1224136" cy="25202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 bwMode="auto">
          <a:xfrm>
            <a:off x="899592" y="2420888"/>
            <a:ext cx="5976664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0" name="67 Forma"/>
          <p:cNvCxnSpPr>
            <a:stCxn id="11" idx="2"/>
            <a:endCxn id="12" idx="3"/>
          </p:cNvCxnSpPr>
          <p:nvPr/>
        </p:nvCxnSpPr>
        <p:spPr bwMode="auto">
          <a:xfrm rot="16200000" flipH="1">
            <a:off x="4833234" y="3401358"/>
            <a:ext cx="846095" cy="649350"/>
          </a:xfrm>
          <a:prstGeom prst="bentConnector4">
            <a:avLst>
              <a:gd name="adj1" fmla="val 37234"/>
              <a:gd name="adj2" fmla="val 223655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67 Forma"/>
          <p:cNvCxnSpPr>
            <a:stCxn id="36" idx="1"/>
            <a:endCxn id="13" idx="1"/>
          </p:cNvCxnSpPr>
          <p:nvPr/>
        </p:nvCxnSpPr>
        <p:spPr bwMode="auto">
          <a:xfrm rot="10800000" flipV="1">
            <a:off x="4283968" y="5445224"/>
            <a:ext cx="12700" cy="504056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1" idx="3"/>
            <a:endCxn id="10" idx="1"/>
          </p:cNvCxnSpPr>
          <p:nvPr/>
        </p:nvCxnSpPr>
        <p:spPr bwMode="auto">
          <a:xfrm>
            <a:off x="6155308" y="3086962"/>
            <a:ext cx="936972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5 Rectángulo redondeado"/>
          <p:cNvSpPr/>
          <p:nvPr/>
        </p:nvSpPr>
        <p:spPr bwMode="auto">
          <a:xfrm>
            <a:off x="683568" y="1700808"/>
            <a:ext cx="2016224" cy="550863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Desarrollador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32" name="62 Forma"/>
          <p:cNvCxnSpPr>
            <a:stCxn id="14" idx="2"/>
            <a:endCxn id="11" idx="0"/>
          </p:cNvCxnSpPr>
          <p:nvPr/>
        </p:nvCxnSpPr>
        <p:spPr bwMode="auto">
          <a:xfrm rot="5400000">
            <a:off x="4599109" y="2538006"/>
            <a:ext cx="665429" cy="43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67 Forma"/>
          <p:cNvCxnSpPr>
            <a:stCxn id="36" idx="3"/>
            <a:endCxn id="13" idx="3"/>
          </p:cNvCxnSpPr>
          <p:nvPr/>
        </p:nvCxnSpPr>
        <p:spPr bwMode="auto">
          <a:xfrm>
            <a:off x="5579368" y="5445224"/>
            <a:ext cx="12700" cy="504056"/>
          </a:xfrm>
          <a:prstGeom prst="bentConnector3">
            <a:avLst>
              <a:gd name="adj1" fmla="val 6383551"/>
            </a:avLst>
          </a:prstGeom>
          <a:ln>
            <a:solidFill>
              <a:srgbClr val="C0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86" idx="0"/>
            <a:endCxn id="30" idx="2"/>
          </p:cNvCxnSpPr>
          <p:nvPr/>
        </p:nvCxnSpPr>
        <p:spPr bwMode="auto">
          <a:xfrm rot="16200000" flipV="1">
            <a:off x="1391049" y="2552303"/>
            <a:ext cx="601265" cy="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10 Rectángulo redondeado"/>
          <p:cNvSpPr/>
          <p:nvPr/>
        </p:nvSpPr>
        <p:spPr bwMode="auto">
          <a:xfrm>
            <a:off x="1043608" y="4509120"/>
            <a:ext cx="1800200" cy="4320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Cuenta pagadora A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cxnSp>
        <p:nvCxnSpPr>
          <p:cNvPr id="82" name="62 Forma"/>
          <p:cNvCxnSpPr>
            <a:stCxn id="81" idx="1"/>
            <a:endCxn id="30" idx="1"/>
          </p:cNvCxnSpPr>
          <p:nvPr/>
        </p:nvCxnSpPr>
        <p:spPr bwMode="auto">
          <a:xfrm rot="10800000">
            <a:off x="683568" y="1976240"/>
            <a:ext cx="360040" cy="2748904"/>
          </a:xfrm>
          <a:prstGeom prst="bentConnector3">
            <a:avLst>
              <a:gd name="adj1" fmla="val 163493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10 Rectángulo redondeado"/>
          <p:cNvSpPr/>
          <p:nvPr/>
        </p:nvSpPr>
        <p:spPr bwMode="auto">
          <a:xfrm>
            <a:off x="1139619" y="2852936"/>
            <a:ext cx="1104123" cy="432048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Factura A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cxnSp>
        <p:nvCxnSpPr>
          <p:cNvPr id="116" name="67 Forma"/>
          <p:cNvCxnSpPr>
            <a:stCxn id="36" idx="1"/>
            <a:endCxn id="42" idx="3"/>
          </p:cNvCxnSpPr>
          <p:nvPr/>
        </p:nvCxnSpPr>
        <p:spPr bwMode="auto">
          <a:xfrm rot="10800000" flipV="1">
            <a:off x="3851920" y="5445223"/>
            <a:ext cx="432048" cy="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67 Forma"/>
          <p:cNvCxnSpPr>
            <a:stCxn id="12" idx="1"/>
            <a:endCxn id="81" idx="3"/>
          </p:cNvCxnSpPr>
          <p:nvPr/>
        </p:nvCxnSpPr>
        <p:spPr bwMode="auto">
          <a:xfrm rot="10800000" flipV="1">
            <a:off x="2843808" y="4149080"/>
            <a:ext cx="1440160" cy="576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/>
          <p:nvPr/>
        </p:nvCxnSpPr>
        <p:spPr>
          <a:xfrm>
            <a:off x="2915816" y="1772816"/>
            <a:ext cx="720824" cy="1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/>
          <p:cNvCxnSpPr/>
          <p:nvPr/>
        </p:nvCxnSpPr>
        <p:spPr>
          <a:xfrm flipH="1">
            <a:off x="2915816" y="2060848"/>
            <a:ext cx="720824" cy="1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30 Rectángulo redondeado"/>
          <p:cNvSpPr/>
          <p:nvPr/>
        </p:nvSpPr>
        <p:spPr bwMode="auto">
          <a:xfrm>
            <a:off x="4283968" y="5229200"/>
            <a:ext cx="1295400" cy="432048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T2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37" name="67 Forma"/>
          <p:cNvCxnSpPr>
            <a:stCxn id="15" idx="1"/>
            <a:endCxn id="36" idx="1"/>
          </p:cNvCxnSpPr>
          <p:nvPr/>
        </p:nvCxnSpPr>
        <p:spPr bwMode="auto">
          <a:xfrm rot="10800000" flipV="1">
            <a:off x="4283968" y="4869160"/>
            <a:ext cx="12700" cy="576063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67 Forma"/>
          <p:cNvCxnSpPr>
            <a:stCxn id="36" idx="3"/>
            <a:endCxn id="15" idx="3"/>
          </p:cNvCxnSpPr>
          <p:nvPr/>
        </p:nvCxnSpPr>
        <p:spPr bwMode="auto">
          <a:xfrm flipV="1">
            <a:off x="5579368" y="4869161"/>
            <a:ext cx="1587" cy="576063"/>
          </a:xfrm>
          <a:prstGeom prst="bentConnector3">
            <a:avLst>
              <a:gd name="adj1" fmla="val 51184562"/>
            </a:avLst>
          </a:prstGeom>
          <a:ln>
            <a:solidFill>
              <a:srgbClr val="C0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41" idx="0"/>
            <a:endCxn id="14" idx="2"/>
          </p:cNvCxnSpPr>
          <p:nvPr/>
        </p:nvCxnSpPr>
        <p:spPr bwMode="auto">
          <a:xfrm rot="5400000" flipH="1" flipV="1">
            <a:off x="3618217" y="1539113"/>
            <a:ext cx="647427" cy="198022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10 Rectángulo redondeado"/>
          <p:cNvSpPr/>
          <p:nvPr/>
        </p:nvSpPr>
        <p:spPr bwMode="auto">
          <a:xfrm>
            <a:off x="2429762" y="2852936"/>
            <a:ext cx="1044116" cy="432048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Factura B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cxnSp>
        <p:nvCxnSpPr>
          <p:cNvPr id="43" name="67 Forma"/>
          <p:cNvCxnSpPr>
            <a:stCxn id="42" idx="1"/>
            <a:endCxn id="30" idx="1"/>
          </p:cNvCxnSpPr>
          <p:nvPr/>
        </p:nvCxnSpPr>
        <p:spPr bwMode="auto">
          <a:xfrm rot="10800000">
            <a:off x="683568" y="1976241"/>
            <a:ext cx="1368152" cy="3468985"/>
          </a:xfrm>
          <a:prstGeom prst="bentConnector3">
            <a:avLst>
              <a:gd name="adj1" fmla="val 116709"/>
            </a:avLst>
          </a:prstGeom>
          <a:ln>
            <a:solidFill>
              <a:srgbClr val="C0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0 Rectángulo redondeado"/>
          <p:cNvSpPr/>
          <p:nvPr/>
        </p:nvSpPr>
        <p:spPr bwMode="auto">
          <a:xfrm>
            <a:off x="2051720" y="5229201"/>
            <a:ext cx="1800200" cy="4320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Cuenta pagadora B</a:t>
            </a:r>
            <a:endParaRPr lang="en-GB" sz="1600" dirty="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cxnSp>
        <p:nvCxnSpPr>
          <p:cNvPr id="66" name="67 Forma"/>
          <p:cNvCxnSpPr>
            <a:stCxn id="11" idx="2"/>
            <a:endCxn id="15" idx="3"/>
          </p:cNvCxnSpPr>
          <p:nvPr/>
        </p:nvCxnSpPr>
        <p:spPr bwMode="auto">
          <a:xfrm rot="16200000" flipH="1">
            <a:off x="4473193" y="3761398"/>
            <a:ext cx="1566175" cy="649349"/>
          </a:xfrm>
          <a:prstGeom prst="bentConnector4">
            <a:avLst>
              <a:gd name="adj1" fmla="val 20575"/>
              <a:gd name="adj2" fmla="val 223655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8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4644480" y="1340768"/>
            <a:ext cx="4499520" cy="576064"/>
          </a:xfrm>
          <a:prstGeom prst="rect">
            <a:avLst/>
          </a:prstGeom>
        </p:spPr>
        <p:txBody>
          <a:bodyPr/>
          <a:lstStyle/>
          <a:p>
            <a:r>
              <a:rPr lang="es-MX" sz="2000" b="1" dirty="0">
                <a:solidFill>
                  <a:srgbClr val="000000"/>
                </a:solidFill>
                <a:latin typeface="Soberana Titular" pitchFamily="50" charset="0"/>
              </a:rPr>
              <a:t>Orden del </a:t>
            </a:r>
            <a:r>
              <a:rPr lang="es-ES_tradnl" sz="2000" b="1" dirty="0">
                <a:solidFill>
                  <a:srgbClr val="000000"/>
                </a:solidFill>
                <a:latin typeface="Soberana Titular" pitchFamily="50" charset="0"/>
              </a:rPr>
              <a:t>Día</a:t>
            </a:r>
            <a:endParaRPr lang="es-ES" sz="2000" b="1" dirty="0">
              <a:solidFill>
                <a:srgbClr val="000000"/>
              </a:solidFill>
              <a:latin typeface="Soberana Titular" pitchFamily="50" charset="0"/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1115616" y="1916832"/>
            <a:ext cx="7560840" cy="3888432"/>
          </a:xfrm>
          <a:prstGeom prst="rect">
            <a:avLst/>
          </a:prstGeom>
        </p:spPr>
        <p:txBody>
          <a:bodyPr/>
          <a:lstStyle/>
          <a:p>
            <a:pPr marL="457200" marR="0" lvl="0" indent="-457200" algn="just" defTabSz="914400" rtl="0" eaLnBrk="1" fontAlgn="auto" latinLnBrk="0" hangingPunct="1"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berana Sans" pitchFamily="50" charset="0"/>
              </a:rPr>
              <a:t>Mensaje</a:t>
            </a:r>
            <a:r>
              <a:rPr kumimoji="0" lang="es-MX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berana Sans" pitchFamily="50" charset="0"/>
              </a:rPr>
              <a:t> de Bienvenida.</a:t>
            </a:r>
          </a:p>
          <a:p>
            <a:pPr marL="457200" marR="0" lvl="0" indent="-457200" algn="just" defTabSz="914400" rtl="0" eaLnBrk="1" fontAlgn="auto" latinLnBrk="0" hangingPunct="1"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MX" sz="2000" noProof="0" dirty="0">
              <a:solidFill>
                <a:srgbClr val="000000"/>
              </a:solidFill>
              <a:latin typeface="Soberana Sans" pitchFamily="50" charset="0"/>
            </a:endParaRPr>
          </a:p>
          <a:p>
            <a:pPr marL="457200" marR="0" lvl="0" indent="-457200" algn="just" defTabSz="914400" rtl="0" eaLnBrk="1" fontAlgn="auto" latinLnBrk="0" hangingPunct="1"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Soberana Sans" pitchFamily="50" charset="0"/>
              </a:rPr>
              <a:t>Consideraciones generales.</a:t>
            </a:r>
          </a:p>
          <a:p>
            <a:pPr marL="457200" marR="0" lvl="0" indent="-457200" algn="just" defTabSz="914400" rtl="0" eaLnBrk="1" fontAlgn="auto" latinLnBrk="0" hangingPunct="1"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sz="2000" dirty="0">
              <a:solidFill>
                <a:srgbClr val="000000"/>
              </a:solidFill>
              <a:latin typeface="Soberana Sans" pitchFamily="50" charset="0"/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dirty="0">
                <a:solidFill>
                  <a:srgbClr val="000000"/>
                </a:solidFill>
                <a:latin typeface="Soberana Sans" pitchFamily="50" charset="0"/>
              </a:rPr>
              <a:t>Aspectos financieros del Contrato.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  <a:defRPr/>
            </a:pPr>
            <a:endParaRPr lang="es-ES" sz="2000" dirty="0">
              <a:solidFill>
                <a:srgbClr val="000000"/>
              </a:solidFill>
              <a:latin typeface="Soberana Sans" pitchFamily="50" charset="0"/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ES" sz="2000" dirty="0">
                <a:solidFill>
                  <a:srgbClr val="000000"/>
                </a:solidFill>
                <a:latin typeface="Soberana Sans" pitchFamily="50" charset="0"/>
              </a:rPr>
              <a:t>Estructura de Fideicomisos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>
                <a:solidFill>
                  <a:srgbClr val="000000"/>
                </a:solidFill>
              </a:rPr>
              <a:pPr/>
              <a:t>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3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000000">
                    <a:alpha val="12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Fideicomiso CEA</a:t>
            </a:r>
            <a:endParaRPr lang="es-MX" sz="2000" b="1" baseline="-25000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  <p:sp>
        <p:nvSpPr>
          <p:cNvPr id="8" name="8 Rectángulo redondeado"/>
          <p:cNvSpPr/>
          <p:nvPr/>
        </p:nvSpPr>
        <p:spPr bwMode="auto">
          <a:xfrm>
            <a:off x="2843809" y="4459907"/>
            <a:ext cx="1584176" cy="64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Cuenta de Contrato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3780347" y="3356992"/>
            <a:ext cx="1511300" cy="720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>
                <a:solidFill>
                  <a:srgbClr val="000000"/>
                </a:solidFill>
                <a:latin typeface="Arial Narrow" charset="0"/>
                <a:ea typeface="MS PGothic" charset="0"/>
                <a:cs typeface="MS PGothic" charset="0"/>
              </a:rPr>
              <a:t>Cuenta de Reserva / Garantía</a:t>
            </a:r>
            <a:endParaRPr lang="en-GB" sz="160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sp>
        <p:nvSpPr>
          <p:cNvPr id="12" name="43 Rectángulo redondeado"/>
          <p:cNvSpPr/>
          <p:nvPr/>
        </p:nvSpPr>
        <p:spPr bwMode="auto">
          <a:xfrm>
            <a:off x="251520" y="1700808"/>
            <a:ext cx="2016224" cy="504701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Participaciones Federales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13" name="58 Rectángulo redondeado"/>
          <p:cNvSpPr/>
          <p:nvPr/>
        </p:nvSpPr>
        <p:spPr bwMode="auto">
          <a:xfrm>
            <a:off x="4644009" y="4460515"/>
            <a:ext cx="1440159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Remanentes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60 Conector angular"/>
          <p:cNvCxnSpPr>
            <a:stCxn id="11" idx="2"/>
            <a:endCxn id="13" idx="0"/>
          </p:cNvCxnSpPr>
          <p:nvPr/>
        </p:nvCxnSpPr>
        <p:spPr bwMode="auto">
          <a:xfrm rot="16200000" flipH="1">
            <a:off x="4758644" y="3855070"/>
            <a:ext cx="382798" cy="82809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62 Forma"/>
          <p:cNvCxnSpPr>
            <a:stCxn id="13" idx="3"/>
            <a:endCxn id="61" idx="3"/>
          </p:cNvCxnSpPr>
          <p:nvPr/>
        </p:nvCxnSpPr>
        <p:spPr bwMode="auto">
          <a:xfrm flipH="1" flipV="1">
            <a:off x="4860032" y="1952514"/>
            <a:ext cx="1224136" cy="2832037"/>
          </a:xfrm>
          <a:prstGeom prst="bentConnector3">
            <a:avLst>
              <a:gd name="adj1" fmla="val -19411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65 Rectángulo redondeado"/>
          <p:cNvSpPr/>
          <p:nvPr/>
        </p:nvSpPr>
        <p:spPr bwMode="auto">
          <a:xfrm>
            <a:off x="251520" y="4509120"/>
            <a:ext cx="2016224" cy="550863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Fideicomiso de Pago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17" name="Conector angular 16"/>
          <p:cNvCxnSpPr>
            <a:stCxn id="12" idx="2"/>
            <a:endCxn id="11" idx="0"/>
          </p:cNvCxnSpPr>
          <p:nvPr/>
        </p:nvCxnSpPr>
        <p:spPr bwMode="auto">
          <a:xfrm rot="16200000" flipH="1">
            <a:off x="2322073" y="1143067"/>
            <a:ext cx="1151483" cy="3276365"/>
          </a:xfrm>
          <a:prstGeom prst="bentConnector3">
            <a:avLst>
              <a:gd name="adj1" fmla="val 2825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 bwMode="auto">
          <a:xfrm>
            <a:off x="2627784" y="2691655"/>
            <a:ext cx="3672408" cy="31856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5" name="67 Forma"/>
          <p:cNvCxnSpPr>
            <a:stCxn id="8" idx="1"/>
            <a:endCxn id="16" idx="3"/>
          </p:cNvCxnSpPr>
          <p:nvPr/>
        </p:nvCxnSpPr>
        <p:spPr bwMode="auto">
          <a:xfrm rot="10800000" flipV="1">
            <a:off x="2267745" y="4784550"/>
            <a:ext cx="576065" cy="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60 Conector angular"/>
          <p:cNvCxnSpPr>
            <a:stCxn id="11" idx="2"/>
            <a:endCxn id="8" idx="0"/>
          </p:cNvCxnSpPr>
          <p:nvPr/>
        </p:nvCxnSpPr>
        <p:spPr bwMode="auto">
          <a:xfrm rot="5400000">
            <a:off x="3894852" y="3818762"/>
            <a:ext cx="382190" cy="900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43 Rectángulo redondeado"/>
          <p:cNvSpPr/>
          <p:nvPr/>
        </p:nvSpPr>
        <p:spPr bwMode="auto">
          <a:xfrm>
            <a:off x="6444208" y="2204864"/>
            <a:ext cx="1440160" cy="504701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CEA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60" name="62 Forma"/>
          <p:cNvCxnSpPr>
            <a:stCxn id="59" idx="2"/>
            <a:endCxn id="11" idx="3"/>
          </p:cNvCxnSpPr>
          <p:nvPr/>
        </p:nvCxnSpPr>
        <p:spPr bwMode="auto">
          <a:xfrm rot="5400000">
            <a:off x="5724073" y="2277140"/>
            <a:ext cx="1007790" cy="1872641"/>
          </a:xfrm>
          <a:prstGeom prst="bentConnector2">
            <a:avLst/>
          </a:prstGeom>
          <a:ln>
            <a:solidFill>
              <a:srgbClr val="C0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43 Rectángulo redondeado"/>
          <p:cNvSpPr/>
          <p:nvPr/>
        </p:nvSpPr>
        <p:spPr bwMode="auto">
          <a:xfrm>
            <a:off x="2843808" y="1700163"/>
            <a:ext cx="2016224" cy="504701"/>
          </a:xfrm>
          <a:prstGeom prst="roundRect">
            <a:avLst/>
          </a:prstGeom>
          <a:noFill/>
          <a:ln>
            <a:solidFill>
              <a:srgbClr val="204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Arial Narrow" pitchFamily="34" charset="0"/>
              </a:rPr>
              <a:t>Gobierno del Estado de Sonora</a:t>
            </a:r>
            <a:endParaRPr lang="en-GB" sz="16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cxnSp>
        <p:nvCxnSpPr>
          <p:cNvPr id="62" name="62 Forma"/>
          <p:cNvCxnSpPr>
            <a:stCxn id="12" idx="3"/>
            <a:endCxn id="61" idx="1"/>
          </p:cNvCxnSpPr>
          <p:nvPr/>
        </p:nvCxnSpPr>
        <p:spPr bwMode="auto">
          <a:xfrm flipV="1">
            <a:off x="2267744" y="1952514"/>
            <a:ext cx="576064" cy="6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62 Forma"/>
          <p:cNvCxnSpPr>
            <a:stCxn id="59" idx="1"/>
            <a:endCxn id="61" idx="3"/>
          </p:cNvCxnSpPr>
          <p:nvPr/>
        </p:nvCxnSpPr>
        <p:spPr bwMode="auto">
          <a:xfrm rot="10800000">
            <a:off x="4860032" y="1952515"/>
            <a:ext cx="1584176" cy="50470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7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 idx="4294967295"/>
          </p:nvPr>
        </p:nvSpPr>
        <p:spPr>
          <a:xfrm>
            <a:off x="827584" y="4149080"/>
            <a:ext cx="7776864" cy="1368152"/>
          </a:xfrm>
          <a:prstGeom prst="rect">
            <a:avLst/>
          </a:prstGeom>
        </p:spPr>
        <p:txBody>
          <a:bodyPr anchor="ctr"/>
          <a:lstStyle/>
          <a:p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>Proyecto de Asociación Público Privada para el Instituto de Seguridad y Servicios Sociales </a:t>
            </a:r>
            <a:b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>de los Trabajadores del Estado</a:t>
            </a:r>
            <a:b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/>
            </a:r>
            <a:b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>Taller del Mecanismo de Pagos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44208" y="5877272"/>
            <a:ext cx="2448272" cy="7851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971600" y="2348880"/>
            <a:ext cx="7272808" cy="3934106"/>
            <a:chOff x="971600" y="2348880"/>
            <a:chExt cx="7272808" cy="393410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alphaModFix amt="20000"/>
            </a:blip>
            <a:srcRect l="13106" t="-687" r="38777" b="30360"/>
            <a:stretch/>
          </p:blipFill>
          <p:spPr>
            <a:xfrm>
              <a:off x="971600" y="2348880"/>
              <a:ext cx="7272808" cy="3934106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971600" y="2348880"/>
              <a:ext cx="3451778" cy="1433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613646" y="5215792"/>
              <a:ext cx="2618590" cy="1023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6444208" y="5877272"/>
            <a:ext cx="2448272" cy="7851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2017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27584" y="3140968"/>
            <a:ext cx="7776864" cy="165618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00000"/>
                </a:solidFill>
                <a:latin typeface="Soberana Sans" panose="02000000000000000000" pitchFamily="50" charset="0"/>
              </a:rPr>
              <a:t>Preguntas y Respuestas</a:t>
            </a:r>
          </a:p>
        </p:txBody>
      </p:sp>
    </p:spTree>
    <p:extLst>
      <p:ext uri="{BB962C8B-B14F-4D97-AF65-F5344CB8AC3E}">
        <p14:creationId xmlns:p14="http://schemas.microsoft.com/office/powerpoint/2010/main" val="58796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 idx="4294967295"/>
          </p:nvPr>
        </p:nvSpPr>
        <p:spPr>
          <a:xfrm>
            <a:off x="827584" y="4149080"/>
            <a:ext cx="7776864" cy="1368152"/>
          </a:xfrm>
          <a:prstGeom prst="rect">
            <a:avLst/>
          </a:prstGeom>
        </p:spPr>
        <p:txBody>
          <a:bodyPr anchor="ctr"/>
          <a:lstStyle/>
          <a:p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>Proyecto de Asociación Público Privada para el Instituto de Seguridad y Servicios Sociales </a:t>
            </a:r>
            <a:b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>de los Trabajadores del Estado</a:t>
            </a:r>
            <a:b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/>
            </a:r>
            <a:b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</a:br>
            <a:r>
              <a:rPr lang="es-ES" sz="2400" b="1" dirty="0">
                <a:solidFill>
                  <a:schemeClr val="bg1"/>
                </a:solidFill>
                <a:latin typeface="Soberana Sans" panose="02000000000000000000" pitchFamily="50" charset="0"/>
              </a:rPr>
              <a:t>Taller del Mecanismo de Pagos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44208" y="5877272"/>
            <a:ext cx="2448272" cy="7851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971600" y="2348880"/>
            <a:ext cx="7272808" cy="3934106"/>
            <a:chOff x="971600" y="2348880"/>
            <a:chExt cx="7272808" cy="393410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alphaModFix amt="20000"/>
            </a:blip>
            <a:srcRect l="13106" t="-687" r="38777" b="30360"/>
            <a:stretch/>
          </p:blipFill>
          <p:spPr>
            <a:xfrm>
              <a:off x="971600" y="2348880"/>
              <a:ext cx="7272808" cy="3934106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971600" y="2348880"/>
              <a:ext cx="3451778" cy="1433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613646" y="5215792"/>
              <a:ext cx="2618590" cy="1023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6444208" y="5877272"/>
            <a:ext cx="2448272" cy="7851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9572" y="1988840"/>
            <a:ext cx="7776864" cy="3672408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>
                <a:solidFill>
                  <a:srgbClr val="000000"/>
                </a:solidFill>
                <a:latin typeface="Soberana Sans" panose="02000000000000000000" pitchFamily="50" charset="0"/>
              </a:rPr>
              <a:t>Estructura esperada:</a:t>
            </a:r>
            <a:endParaRPr lang="es-ES" sz="24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algn="l"/>
            <a:endParaRPr lang="es-ES" sz="28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latin typeface="Soberana Sans" panose="02000000000000000000" pitchFamily="50" charset="0"/>
              </a:rPr>
              <a:t>Aforo máximo de 2 a 1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endParaRPr lang="es-ES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latin typeface="Soberana Sans" panose="02000000000000000000" pitchFamily="50" charset="0"/>
              </a:rPr>
              <a:t>3 meses de reserva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endParaRPr lang="es-ES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latin typeface="Soberana Sans" panose="02000000000000000000" pitchFamily="50" charset="0"/>
              </a:rPr>
              <a:t>Calificación objetivo: AA- a AA+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endParaRPr lang="es-ES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latin typeface="Soberana Sans" panose="02000000000000000000" pitchFamily="50" charset="0"/>
              </a:rPr>
              <a:t>Sobretasa ponderada del Estado: 0.96%</a:t>
            </a:r>
          </a:p>
          <a:p>
            <a:pPr algn="l"/>
            <a:endParaRPr lang="es-ES" sz="24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2000" b="1" dirty="0">
                <a:latin typeface="Soberana Sans" panose="02000000000000000000" pitchFamily="50" charset="0"/>
              </a:rPr>
              <a:t>1. Bienvenida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23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2000" b="1" dirty="0">
                <a:latin typeface="Soberana Sans" panose="02000000000000000000" pitchFamily="50" charset="0"/>
              </a:rPr>
              <a:t>2. Aspectos Generales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64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83968" y="112474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Aspectos generales</a:t>
            </a: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561928" y="1772816"/>
            <a:ext cx="8147248" cy="4824535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</a:rPr>
              <a:t>Objetivo</a:t>
            </a:r>
          </a:p>
          <a:p>
            <a:pPr algn="just">
              <a:defRPr/>
            </a:pP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algn="just">
              <a:defRPr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</a:rPr>
              <a:t>Dar a conocer a los licitantes </a:t>
            </a:r>
            <a:r>
              <a:rPr lang="es-MX" sz="1600" dirty="0">
                <a:latin typeface="Soberana Sans" panose="02000000000000000000" pitchFamily="50" charset="0"/>
              </a:rPr>
              <a:t>los principales aspectos financieros del Proyecto. Este taller es informativo, opcional y no tendrá ningún carácter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</a:rPr>
              <a:t>vinculante.</a:t>
            </a: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algn="just">
              <a:defRPr/>
            </a:pP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algn="just">
              <a:defRPr/>
            </a:pP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</a:rPr>
              <a:t>Din</a:t>
            </a:r>
            <a:r>
              <a:rPr lang="es-ES" sz="1600" b="1" dirty="0">
                <a:solidFill>
                  <a:srgbClr val="000000"/>
                </a:solidFill>
                <a:latin typeface="Soberana Sans" panose="02000000000000000000" pitchFamily="50" charset="0"/>
              </a:rPr>
              <a:t>ámica del Taller</a:t>
            </a:r>
          </a:p>
          <a:p>
            <a:pPr algn="just">
              <a:defRPr/>
            </a:pP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es-MX" sz="1600" dirty="0">
              <a:solidFill>
                <a:srgbClr val="000000"/>
              </a:solidFill>
              <a:latin typeface="Soberana Sans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srgbClr val="000000"/>
                </a:solidFill>
                <a:latin typeface="Soberana Sans" pitchFamily="50" charset="0"/>
              </a:rPr>
              <a:t>Al final de las presentaci</a:t>
            </a:r>
            <a:r>
              <a:rPr lang="es-ES" sz="1600" dirty="0">
                <a:solidFill>
                  <a:srgbClr val="000000"/>
                </a:solidFill>
                <a:latin typeface="Soberana Sans" pitchFamily="50" charset="0"/>
              </a:rPr>
              <a:t>ones, cada l</a:t>
            </a:r>
            <a:r>
              <a:rPr lang="es-MX" sz="1600" dirty="0">
                <a:solidFill>
                  <a:srgbClr val="000000"/>
                </a:solidFill>
                <a:latin typeface="Soberana Sans" pitchFamily="50" charset="0"/>
              </a:rPr>
              <a:t>icitante podrá realizar dos preguntas, a trav</a:t>
            </a:r>
            <a:r>
              <a:rPr lang="es-ES" sz="1600" dirty="0">
                <a:solidFill>
                  <a:srgbClr val="000000"/>
                </a:solidFill>
                <a:latin typeface="Soberana Sans" pitchFamily="50" charset="0"/>
              </a:rPr>
              <a:t>é</a:t>
            </a:r>
            <a:r>
              <a:rPr lang="es-MX" sz="1600" dirty="0">
                <a:solidFill>
                  <a:srgbClr val="000000"/>
                </a:solidFill>
                <a:latin typeface="Soberana Sans" pitchFamily="50" charset="0"/>
              </a:rPr>
              <a:t>s de su representante, estrictamente sobre los temas abordados.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MX" sz="1600" dirty="0">
              <a:solidFill>
                <a:srgbClr val="000000"/>
              </a:solidFill>
              <a:latin typeface="Soberana Sans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srgbClr val="000000"/>
                </a:solidFill>
                <a:latin typeface="Soberana Sans" pitchFamily="50" charset="0"/>
              </a:rPr>
              <a:t>Al concluir la primera ronda de preguntas</a:t>
            </a:r>
            <a:r>
              <a:rPr lang="es-ES" sz="1600" dirty="0">
                <a:solidFill>
                  <a:srgbClr val="000000"/>
                </a:solidFill>
                <a:latin typeface="Soberana Sans" pitchFamily="50" charset="0"/>
              </a:rPr>
              <a:t>, cada licitante podrá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</a:rPr>
              <a:t>realizar una </a:t>
            </a:r>
            <a:r>
              <a:rPr lang="es-ES" sz="1600" dirty="0">
                <a:solidFill>
                  <a:srgbClr val="000000"/>
                </a:solidFill>
                <a:latin typeface="Soberana Sans" panose="02000000000000000000" pitchFamily="50" charset="0"/>
              </a:rPr>
              <a:t>pregunta final, a manera de réplica.</a:t>
            </a:r>
            <a:endParaRPr lang="es-MX" sz="1600" dirty="0">
              <a:solidFill>
                <a:srgbClr val="000000"/>
              </a:solidFill>
              <a:latin typeface="Soberana Sans" pitchFamily="50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>
                <a:solidFill>
                  <a:srgbClr val="000000"/>
                </a:solidFill>
              </a:rPr>
              <a:pPr/>
              <a:t>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2000" b="1" dirty="0">
                <a:latin typeface="Soberana Sans" panose="02000000000000000000" pitchFamily="50" charset="0"/>
              </a:rPr>
              <a:t>3. Aspectos Financieros del Proyecto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23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844824"/>
            <a:ext cx="8291264" cy="432048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s-MX" sz="2000" b="1" dirty="0">
                <a:latin typeface="Soberana Sans" pitchFamily="50" charset="0"/>
              </a:rPr>
              <a:t>Integración de Oferta Económica Formato 9 (Anexo 5)</a:t>
            </a:r>
          </a:p>
          <a:p>
            <a:pPr algn="just">
              <a:spcBef>
                <a:spcPct val="20000"/>
              </a:spcBef>
              <a:defRPr/>
            </a:pPr>
            <a:endParaRPr lang="es-MX" sz="1600" dirty="0">
              <a:latin typeface="Soberana Sans" pitchFamily="50" charset="0"/>
            </a:endParaRPr>
          </a:p>
          <a:p>
            <a:r>
              <a:rPr lang="es-ES_tradnl" sz="2000" dirty="0"/>
              <a:t>“</a:t>
            </a:r>
            <a:r>
              <a:rPr lang="es-ES_tradnl" sz="2000" b="1" u="sng" dirty="0"/>
              <a:t>Tarifa 1</a:t>
            </a:r>
            <a:r>
              <a:rPr lang="es-ES_tradnl" sz="2000" dirty="0"/>
              <a:t>” - Tarifa Fija de</a:t>
            </a:r>
            <a:r>
              <a:rPr lang="es-ES_tradnl" sz="2000" dirty="0">
                <a:solidFill>
                  <a:srgbClr val="000000"/>
                </a:solidFill>
              </a:rPr>
              <a:t> Inversión ($/mes).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s-ES_tradnl" sz="2000" b="1" dirty="0">
                <a:solidFill>
                  <a:srgbClr val="000000"/>
                </a:solidFill>
              </a:rPr>
              <a:t>“</a:t>
            </a:r>
            <a:r>
              <a:rPr lang="es-ES_tradnl" sz="2000" b="1" u="sng" dirty="0">
                <a:solidFill>
                  <a:srgbClr val="000000"/>
                </a:solidFill>
              </a:rPr>
              <a:t>Tarifa 2</a:t>
            </a:r>
            <a:r>
              <a:rPr lang="es-ES_tradnl" sz="2000" dirty="0">
                <a:solidFill>
                  <a:srgbClr val="000000"/>
                </a:solidFill>
              </a:rPr>
              <a:t>”</a:t>
            </a:r>
            <a:r>
              <a:rPr lang="es-ES_tradnl" sz="2000" b="1" dirty="0">
                <a:solidFill>
                  <a:srgbClr val="000000"/>
                </a:solidFill>
              </a:rPr>
              <a:t> </a:t>
            </a:r>
            <a:r>
              <a:rPr lang="es-ES_tradnl" sz="2000" dirty="0">
                <a:solidFill>
                  <a:srgbClr val="000000"/>
                </a:solidFill>
              </a:rPr>
              <a:t>- Tarifa Fija de Operación y Mantenimiento ($/mes)</a:t>
            </a:r>
            <a:r>
              <a:rPr lang="es-MX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s-ES_tradnl" sz="2000" dirty="0">
                <a:solidFill>
                  <a:srgbClr val="000000"/>
                </a:solidFill>
              </a:rPr>
              <a:t>“</a:t>
            </a:r>
            <a:r>
              <a:rPr lang="es-ES_tradnl" sz="2000" b="1" u="sng" dirty="0">
                <a:solidFill>
                  <a:srgbClr val="000000"/>
                </a:solidFill>
              </a:rPr>
              <a:t>Tarifa 3</a:t>
            </a:r>
            <a:r>
              <a:rPr lang="es-ES_tradnl" sz="2000" dirty="0">
                <a:solidFill>
                  <a:srgbClr val="000000"/>
                </a:solidFill>
              </a:rPr>
              <a:t>” - Tarifa Variable de Operación y Mantenimiento ($/mes,m3)*525,600</a:t>
            </a:r>
            <a:r>
              <a:rPr lang="es-MX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s-ES_tradnl" sz="2000" dirty="0"/>
          </a:p>
          <a:p>
            <a:endParaRPr lang="es-MX" sz="2000" dirty="0"/>
          </a:p>
          <a:p>
            <a:pPr algn="just"/>
            <a:r>
              <a:rPr lang="es-E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 Oferta Económica se deberá presentar a Pesos Mexicanos a la fecha de presentación de las propuestas. </a:t>
            </a:r>
          </a:p>
          <a:p>
            <a:pPr algn="just"/>
            <a:endParaRPr lang="es-ES" sz="20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E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 la Oferta se deberá presentar la Tarifa Total mensual ($/mes), y la Tarifa Unitaria ($/mes,m</a:t>
            </a:r>
            <a:r>
              <a:rPr lang="es-ES" sz="2000" i="1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s-E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es-MX" sz="2000" dirty="0">
              <a:latin typeface="Soberana Sans" pitchFamily="50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583122" y="3276940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07704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Principios de aplicación del Mecanismo de Pagos</a:t>
            </a:r>
          </a:p>
        </p:txBody>
      </p:sp>
    </p:spTree>
    <p:extLst>
      <p:ext uri="{BB962C8B-B14F-4D97-AF65-F5344CB8AC3E}">
        <p14:creationId xmlns:p14="http://schemas.microsoft.com/office/powerpoint/2010/main" val="78747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412777"/>
            <a:ext cx="8229600" cy="4320480"/>
          </a:xfrm>
          <a:prstGeom prst="rect">
            <a:avLst/>
          </a:prstGeom>
        </p:spPr>
        <p:txBody>
          <a:bodyPr/>
          <a:lstStyle/>
          <a:p>
            <a:r>
              <a:rPr lang="es-ES_tradnl" sz="2000" b="1" dirty="0"/>
              <a:t>Oferta Económica</a:t>
            </a:r>
          </a:p>
          <a:p>
            <a:endParaRPr lang="es-ES_tradnl" dirty="0"/>
          </a:p>
          <a:p>
            <a:pPr algn="just"/>
            <a:r>
              <a:rPr lang="es-ES_tradnl" dirty="0"/>
              <a:t>La Propuesta Económica se presenta de manera mensual, por un plazo de 222 meses y constituye una Propuesta en firme, incondicional y obligatoria, y que es el pago total solicitado para el cumplimiento del Contrato.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Principios de aplicación del Mecanismo de Pagos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936" r="15083" b="76882"/>
          <a:stretch/>
        </p:blipFill>
        <p:spPr>
          <a:xfrm>
            <a:off x="1111304" y="3212976"/>
            <a:ext cx="6701056" cy="28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/>
          <a:p>
            <a:r>
              <a:rPr lang="es-ES_tradnl" sz="2000" b="1" dirty="0"/>
              <a:t>CONTRATO DE CRÉDITO</a:t>
            </a:r>
          </a:p>
          <a:p>
            <a:r>
              <a:rPr lang="es-ES_tradnl" sz="2000" b="1" dirty="0"/>
              <a:t> </a:t>
            </a:r>
          </a:p>
          <a:p>
            <a:pPr algn="just"/>
            <a:r>
              <a:rPr lang="es-ES_tradnl" sz="2000" dirty="0"/>
              <a:t>El Desarrollador entregará, </a:t>
            </a:r>
            <a:r>
              <a:rPr lang="es-ES_tradnl" sz="2000" dirty="0">
                <a:solidFill>
                  <a:srgbClr val="000000"/>
                </a:solidFill>
              </a:rPr>
              <a:t>antes de 120 días naturales </a:t>
            </a:r>
            <a:r>
              <a:rPr lang="es-MX" sz="2000" dirty="0">
                <a:solidFill>
                  <a:srgbClr val="000000"/>
                </a:solidFill>
              </a:rPr>
              <a:t>contados a partir de la fecha de firma del contrato de asociación público privada</a:t>
            </a:r>
            <a:r>
              <a:rPr lang="es-ES_tradnl" sz="2000" dirty="0">
                <a:solidFill>
                  <a:srgbClr val="000000"/>
                </a:solidFill>
              </a:rPr>
              <a:t>, el Contrato </a:t>
            </a:r>
            <a:r>
              <a:rPr lang="es-ES_tradnl" sz="2000" dirty="0"/>
              <a:t>de Crédito y el Modelo Financiero del Contrato.</a:t>
            </a:r>
          </a:p>
          <a:p>
            <a:endParaRPr lang="es-ES_tradnl" sz="2000" dirty="0"/>
          </a:p>
          <a:p>
            <a:pPr lvl="0"/>
            <a:r>
              <a:rPr lang="es-ES" b="1" dirty="0"/>
              <a:t>ANEXO FINANCIERO DEL CONTRATO</a:t>
            </a:r>
            <a:endParaRPr lang="en-US" sz="2000" dirty="0"/>
          </a:p>
          <a:p>
            <a:r>
              <a:rPr lang="es-MX" b="1" dirty="0"/>
              <a:t> </a:t>
            </a:r>
            <a:endParaRPr lang="en-US" sz="2000" dirty="0"/>
          </a:p>
          <a:p>
            <a:pPr algn="just"/>
            <a:r>
              <a:rPr lang="es-MX" dirty="0"/>
              <a:t>Una vez entregada la información, se generará un Anexo Financiero al Contrato, donde se deje establecido lo siguiente:  </a:t>
            </a:r>
            <a:endParaRPr lang="en-US" sz="2000" dirty="0"/>
          </a:p>
          <a:p>
            <a:r>
              <a:rPr lang="es-MX" b="1" dirty="0"/>
              <a:t> </a:t>
            </a:r>
            <a:endParaRPr lang="en-US" sz="2000" dirty="0"/>
          </a:p>
          <a:p>
            <a:pPr lvl="1"/>
            <a:r>
              <a:rPr lang="es-MX" dirty="0"/>
              <a:t>Estructura de Capital de Riesgo y Crédito. </a:t>
            </a:r>
            <a:endParaRPr lang="en-US" sz="2000" dirty="0"/>
          </a:p>
          <a:p>
            <a:r>
              <a:rPr lang="es-MX" b="1" dirty="0"/>
              <a:t> </a:t>
            </a:r>
            <a:endParaRPr lang="en-US" sz="2000" dirty="0"/>
          </a:p>
          <a:p>
            <a:pPr lvl="1"/>
            <a:r>
              <a:rPr lang="es-MX" dirty="0"/>
              <a:t>La Contraprestación T1</a:t>
            </a:r>
            <a:r>
              <a:rPr lang="es-MX" baseline="-25000" dirty="0"/>
              <a:t>C</a:t>
            </a:r>
            <a:r>
              <a:rPr lang="es-MX" dirty="0"/>
              <a:t> (Pago del Crédito) </a:t>
            </a:r>
          </a:p>
          <a:p>
            <a:pPr lvl="1"/>
            <a:r>
              <a:rPr lang="es-MX" dirty="0"/>
              <a:t>La Contraprestación T1</a:t>
            </a:r>
            <a:r>
              <a:rPr lang="es-MX" baseline="-25000" dirty="0"/>
              <a:t>R</a:t>
            </a:r>
            <a:r>
              <a:rPr lang="es-MX" dirty="0"/>
              <a:t> (Pago del Capital de Riesgo) </a:t>
            </a:r>
          </a:p>
          <a:p>
            <a:pPr lvl="1"/>
            <a:endParaRPr lang="es-MX" dirty="0"/>
          </a:p>
          <a:p>
            <a:pPr lvl="1" algn="ctr"/>
            <a:r>
              <a:rPr lang="es-MX" dirty="0"/>
              <a:t>T1= T1</a:t>
            </a:r>
            <a:r>
              <a:rPr lang="es-MX" baseline="-25000" dirty="0"/>
              <a:t>C</a:t>
            </a:r>
            <a:r>
              <a:rPr lang="es-MX" dirty="0"/>
              <a:t> + T1</a:t>
            </a:r>
            <a:r>
              <a:rPr lang="es-MX" baseline="-25000" dirty="0"/>
              <a:t>R</a:t>
            </a:r>
            <a:r>
              <a:rPr lang="es-MX" dirty="0"/>
              <a:t> </a:t>
            </a:r>
            <a:endParaRPr lang="es-ES_tradnl" dirty="0"/>
          </a:p>
          <a:p>
            <a:pPr lvl="1"/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0698-9E98-49AD-B708-F5C65AB18806}" type="slidenum">
              <a:rPr lang="es-ES" smtClean="0">
                <a:solidFill>
                  <a:srgbClr val="000000"/>
                </a:solidFill>
              </a:rPr>
              <a:pPr/>
              <a:t>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 rot="19830356">
            <a:off x="1618675" y="3369852"/>
            <a:ext cx="518315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>
                    <a:alpha val="12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Ilustrativo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78458" y="112474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Ajuste de T1</a:t>
            </a:r>
            <a:r>
              <a:rPr lang="es-MX" sz="2000" b="1" baseline="-25000" dirty="0">
                <a:solidFill>
                  <a:srgbClr val="000000"/>
                </a:solidFill>
                <a:latin typeface="Soberana Sans" panose="02000000000000000000" pitchFamily="50" charset="0"/>
              </a:rPr>
              <a:t>C</a:t>
            </a:r>
            <a:r>
              <a:rPr lang="es-MX" sz="2000" b="1" dirty="0">
                <a:solidFill>
                  <a:srgbClr val="000000"/>
                </a:solidFill>
                <a:latin typeface="Soberana Sans" panose="02000000000000000000" pitchFamily="50" charset="0"/>
              </a:rPr>
              <a:t> y T1</a:t>
            </a:r>
            <a:r>
              <a:rPr lang="es-MX" sz="2000" b="1" baseline="-25000" dirty="0">
                <a:solidFill>
                  <a:srgbClr val="000000"/>
                </a:solidFill>
                <a:latin typeface="Soberana Sans" panose="02000000000000000000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344089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PT_of" id="{4B2E7CBD-0C8D-47BF-9172-64193192DC3C}" vid="{D2043955-0822-4ADE-A004-9E07E3A43E2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787E58BECAF4D911E9467760C79FE" ma:contentTypeVersion="4" ma:contentTypeDescription="Create a new document." ma:contentTypeScope="" ma:versionID="783f1a0d3ffee5a90ae5bb039d17e688">
  <xsd:schema xmlns:xsd="http://www.w3.org/2001/XMLSchema" xmlns:xs="http://www.w3.org/2001/XMLSchema" xmlns:p="http://schemas.microsoft.com/office/2006/metadata/properties" xmlns:ns2="36cd8062-3e3d-4977-8576-4bf2f367efbd" targetNamespace="http://schemas.microsoft.com/office/2006/metadata/properties" ma:root="true" ma:fieldsID="0312ee2f83b140284d1bdac4f3f840e2" ns2:_="">
    <xsd:import namespace="36cd8062-3e3d-4977-8576-4bf2f367e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d8062-3e3d-4977-8576-4bf2f367e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A9A896-A310-4B06-8213-877595DE02C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6cd8062-3e3d-4977-8576-4bf2f367efb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507DBA-2975-483E-B17F-D62314B49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6F4F3-8EEF-4108-9192-A77ABDDB6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d8062-3e3d-4977-8576-4bf2f367e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Plantilla_PPT_of</Template>
  <TotalTime>10656</TotalTime>
  <Words>1014</Words>
  <Application>Microsoft Office PowerPoint</Application>
  <PresentationFormat>Presentación en pantalla (4:3)</PresentationFormat>
  <Paragraphs>240</Paragraphs>
  <Slides>22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Arial Narrow</vt:lpstr>
      <vt:lpstr>Calibri</vt:lpstr>
      <vt:lpstr>Courier New</vt:lpstr>
      <vt:lpstr>Mangal</vt:lpstr>
      <vt:lpstr>Soberana Sans</vt:lpstr>
      <vt:lpstr>Soberana Titular</vt:lpstr>
      <vt:lpstr>Times New Roman</vt:lpstr>
      <vt:lpstr>Wingdings</vt:lpstr>
      <vt:lpstr>Tema de Office</vt:lpstr>
      <vt:lpstr>Proyecto de Asociación Público Privada para la Comisión Estatal de Agua del Estado de Sonora  Aspectos financieros del Contrato</vt:lpstr>
      <vt:lpstr>Orden del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de Asociación Público Privada para el Instituto de Seguridad y Servicios Sociales  de los Trabajadores del Estado  Taller del Mecanismo de Pagos</vt:lpstr>
      <vt:lpstr>Proyecto de Asociación Público Privada para el Instituto de Seguridad y Servicios Sociales  de los Trabajadores del Estado  Taller del Mecanismo de Pagos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Construcción de un nuevo Hospital General en el sur de la Ciudad de México</dc:title>
  <dc:creator>Luis Fernando Hernández Rodríguez</dc:creator>
  <cp:lastModifiedBy>usuario1</cp:lastModifiedBy>
  <cp:revision>273</cp:revision>
  <cp:lastPrinted>2015-10-24T16:53:18Z</cp:lastPrinted>
  <dcterms:created xsi:type="dcterms:W3CDTF">2015-10-06T23:40:22Z</dcterms:created>
  <dcterms:modified xsi:type="dcterms:W3CDTF">2017-09-26T23:08:16Z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0x010100D79787E58BECAF4D911E9467760C79FE</vt:lpwstr>
  </property>
</Properties>
</file>